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07" r:id="rId2"/>
    <p:sldId id="311" r:id="rId3"/>
    <p:sldId id="313" r:id="rId4"/>
    <p:sldId id="314" r:id="rId5"/>
    <p:sldId id="308" r:id="rId6"/>
    <p:sldId id="284" r:id="rId7"/>
    <p:sldId id="260" r:id="rId8"/>
    <p:sldId id="316" r:id="rId9"/>
    <p:sldId id="262" r:id="rId10"/>
    <p:sldId id="310" r:id="rId11"/>
    <p:sldId id="264" r:id="rId12"/>
    <p:sldId id="265" r:id="rId13"/>
    <p:sldId id="266" r:id="rId14"/>
    <p:sldId id="321" r:id="rId15"/>
    <p:sldId id="267" r:id="rId16"/>
    <p:sldId id="268" r:id="rId17"/>
    <p:sldId id="269" r:id="rId18"/>
    <p:sldId id="270" r:id="rId19"/>
    <p:sldId id="271" r:id="rId20"/>
    <p:sldId id="272" r:id="rId21"/>
    <p:sldId id="274" r:id="rId22"/>
    <p:sldId id="285" r:id="rId23"/>
    <p:sldId id="276" r:id="rId24"/>
    <p:sldId id="277" r:id="rId25"/>
    <p:sldId id="279" r:id="rId26"/>
    <p:sldId id="280" r:id="rId27"/>
    <p:sldId id="281" r:id="rId28"/>
    <p:sldId id="283" r:id="rId29"/>
    <p:sldId id="317" r:id="rId30"/>
    <p:sldId id="322" r:id="rId31"/>
    <p:sldId id="286" r:id="rId32"/>
    <p:sldId id="31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varScale="1">
        <p:scale>
          <a:sx n="107" d="100"/>
          <a:sy n="107" d="100"/>
        </p:scale>
        <p:origin x="1674" y="78"/>
      </p:cViewPr>
      <p:guideLst>
        <p:guide orient="horz" pos="2175"/>
        <p:guide pos="28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73903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76772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32929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250915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57081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218777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232161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408885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71815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65648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80777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27855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47690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CDBA3-3DA7-43E5-B249-05E35FA7B2CF}"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CDBA3-3DA7-43E5-B249-05E35FA7B2CF}"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CDBA3-3DA7-43E5-B249-05E35FA7B2CF}"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504C24DC-9A49-4ED7-9FE6-AB908FC642E3}"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CDBA3-3DA7-43E5-B249-05E35FA7B2CF}"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CDBA3-3DA7-43E5-B249-05E35FA7B2CF}"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CDBA3-3DA7-43E5-B249-05E35FA7B2CF}"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CDBA3-3DA7-43E5-B249-05E35FA7B2CF}"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CDBA3-3DA7-43E5-B249-05E35FA7B2CF}"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CDBA3-3DA7-43E5-B249-05E35FA7B2CF}"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CDBA3-3DA7-43E5-B249-05E35FA7B2CF}"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CDBA3-3DA7-43E5-B249-05E35FA7B2CF}"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DA41-5434-4E74-8F0C-611BB3BDE2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CDBA3-3DA7-43E5-B249-05E35FA7B2CF}" type="datetimeFigureOut">
              <a:rPr lang="en-US" smtClean="0"/>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DA41-5434-4E74-8F0C-611BB3BDE2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404" y="1395403"/>
            <a:ext cx="9247396" cy="2166230"/>
          </a:xfrm>
          <a:prstGeom prst="rect">
            <a:avLst/>
          </a:prstGeom>
          <a:noFill/>
        </p:spPr>
        <p:txBody>
          <a:bodyPr wrap="none" lIns="65020" tIns="32510" rIns="65020" bIns="32510">
            <a:spAutoFit/>
            <a:scene3d>
              <a:camera prst="isometricOffAxis1Right"/>
              <a:lightRig rig="threePt" dir="t"/>
            </a:scene3d>
          </a:bodyPr>
          <a:lstStyle/>
          <a:p>
            <a:pPr algn="ctr"/>
            <a:r>
              <a:rPr lang="en-US" sz="6825"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Chào</a:t>
            </a:r>
            <a:r>
              <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6825"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mừng</a:t>
            </a:r>
            <a:r>
              <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6825" b="1"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quý</a:t>
            </a:r>
            <a:r>
              <a:rPr lang="en-US" sz="6825"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thầy, </a:t>
            </a:r>
            <a:r>
              <a:rPr lang="en-US" sz="6825"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cô</a:t>
            </a:r>
            <a:endPar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endParaRPr>
          </a:p>
          <a:p>
            <a:pPr algn="ctr"/>
            <a:r>
              <a:rPr lang="en-US" sz="6825"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giáo </a:t>
            </a:r>
            <a:r>
              <a:rPr lang="en-US" sz="6825"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đến</a:t>
            </a:r>
            <a:r>
              <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6825"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thăm</a:t>
            </a:r>
            <a:r>
              <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6825" b="1"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lớp</a:t>
            </a:r>
            <a:r>
              <a:rPr lang="en-US" sz="6825"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 4 A</a:t>
            </a:r>
            <a:endParaRPr lang="en-US" sz="6825"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87680" y="272415"/>
            <a:ext cx="7513320" cy="619653"/>
          </a:xfrm>
          <a:prstGeom prst="rect">
            <a:avLst/>
          </a:prstGeom>
          <a:noFill/>
        </p:spPr>
        <p:txBody>
          <a:bodyPr wrap="square" lIns="65020" tIns="32510" rIns="65020" bIns="32510"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a:t>
            </a: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TIỂU HỌC  VĨNH HẢO</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905000" y="4191000"/>
            <a:ext cx="5638800" cy="584775"/>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Môn:</a:t>
            </a:r>
            <a:r>
              <a:rPr lang="en-US" sz="3200" b="1">
                <a:latin typeface="Times New Roman" pitchFamily="18" charset="0"/>
                <a:cs typeface="Times New Roman" pitchFamily="18" charset="0"/>
              </a:rPr>
              <a:t>  Khoa học</a:t>
            </a:r>
            <a:endParaRPr lang="vi-VN" sz="3200" b="1">
              <a:latin typeface="Times New Roman" pitchFamily="18" charset="0"/>
              <a:cs typeface="Times New Roman" pitchFamily="18" charset="0"/>
            </a:endParaRPr>
          </a:p>
        </p:txBody>
      </p:sp>
      <p:sp>
        <p:nvSpPr>
          <p:cNvPr id="8" name="TextBox 7"/>
          <p:cNvSpPr txBox="1"/>
          <p:nvPr/>
        </p:nvSpPr>
        <p:spPr>
          <a:xfrm>
            <a:off x="228600" y="5029200"/>
            <a:ext cx="8153400" cy="677108"/>
          </a:xfrm>
          <a:prstGeom prst="rect">
            <a:avLst/>
          </a:prstGeom>
          <a:noFill/>
        </p:spPr>
        <p:txBody>
          <a:bodyPr wrap="square" rtlCol="0">
            <a:spAutoFit/>
          </a:bodyPr>
          <a:lstStyle/>
          <a:p>
            <a:pPr algn="ctr"/>
            <a:r>
              <a:rPr lang="en-US" sz="3600" b="1" u="sng">
                <a:solidFill>
                  <a:srgbClr val="FF0000"/>
                </a:solidFill>
                <a:latin typeface="Times New Roman" pitchFamily="18" charset="0"/>
                <a:cs typeface="Times New Roman" pitchFamily="18" charset="0"/>
              </a:rPr>
              <a:t>Bài:</a:t>
            </a:r>
            <a:r>
              <a:rPr lang="en-US" sz="3600" b="1">
                <a:solidFill>
                  <a:srgbClr val="FF0000"/>
                </a:solidFill>
                <a:latin typeface="Times New Roman" pitchFamily="18" charset="0"/>
                <a:cs typeface="Times New Roman" pitchFamily="18" charset="0"/>
              </a:rPr>
              <a:t>  </a:t>
            </a:r>
            <a:r>
              <a:rPr lang="en-US" sz="3800" b="1">
                <a:solidFill>
                  <a:srgbClr val="FF0000"/>
                </a:solidFill>
                <a:latin typeface="Times New Roman" pitchFamily="18" charset="0"/>
                <a:cs typeface="Times New Roman" pitchFamily="18" charset="0"/>
              </a:rPr>
              <a:t>Phòng tránh tai nạn đuối nước</a:t>
            </a:r>
            <a:endParaRPr lang="vi-VN" sz="3800" b="1">
              <a:solidFill>
                <a:srgbClr val="FF0000"/>
              </a:solidFill>
              <a:latin typeface="Times New Roman" pitchFamily="18" charset="0"/>
              <a:cs typeface="Times New Roman" pitchFamily="18" charset="0"/>
            </a:endParaRPr>
          </a:p>
        </p:txBody>
      </p:sp>
      <p:sp>
        <p:nvSpPr>
          <p:cNvPr id="10" name="TextBox 9"/>
          <p:cNvSpPr txBox="1"/>
          <p:nvPr/>
        </p:nvSpPr>
        <p:spPr>
          <a:xfrm>
            <a:off x="624840" y="6277094"/>
            <a:ext cx="8061960" cy="523220"/>
          </a:xfrm>
          <a:prstGeom prst="rect">
            <a:avLst/>
          </a:prstGeom>
          <a:noFill/>
        </p:spPr>
        <p:txBody>
          <a:bodyPr wrap="square" rtlCol="0">
            <a:spAutoFit/>
          </a:bodyPr>
          <a:lstStyle/>
          <a:p>
            <a:r>
              <a:rPr lang="en-US" sz="2800" b="1">
                <a:latin typeface="Times New Roman" pitchFamily="18" charset="0"/>
                <a:cs typeface="Times New Roman" pitchFamily="18" charset="0"/>
              </a:rPr>
              <a:t>                                      </a:t>
            </a:r>
            <a:r>
              <a:rPr lang="en-US" sz="2800" b="1" i="1">
                <a:solidFill>
                  <a:srgbClr val="7030A0"/>
                </a:solidFill>
                <a:latin typeface="Times New Roman" pitchFamily="18" charset="0"/>
                <a:cs typeface="Times New Roman" pitchFamily="18" charset="0"/>
              </a:rPr>
              <a:t>Giáo viên:    Nguyễn Thị Cúc</a:t>
            </a:r>
            <a:endParaRPr lang="vi-VN" sz="2800" b="1" i="1">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P spid="4" grpId="2"/>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custDataLst>
              <p:tags r:id="rId1"/>
            </p:custDataLst>
          </p:nvPr>
        </p:nvSpPr>
        <p:spPr>
          <a:xfrm>
            <a:off x="538480" y="311150"/>
            <a:ext cx="8067040" cy="13220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a:latin typeface="Times New Roman" panose="02020603050405020304" pitchFamily="18" charset="0"/>
                <a:cs typeface="Times New Roman" panose="02020603050405020304" pitchFamily="18" charset="0"/>
              </a:rPr>
              <a:t>Thứ sáu ngày 04 tháng 11 năm 2022</a:t>
            </a:r>
          </a:p>
          <a:p>
            <a:pPr algn="ctr"/>
            <a:r>
              <a:rPr lang="en-US" sz="2400" b="1" u="sng">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Khoa học</a:t>
            </a:r>
          </a:p>
          <a:p>
            <a:pPr algn="ctr"/>
            <a:r>
              <a:rPr lang="en-US" sz="2800" b="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PHÒNG TRÁNH TAI NẠN ĐUỐI NƯỚC</a:t>
            </a:r>
          </a:p>
        </p:txBody>
      </p:sp>
      <p:pic>
        <p:nvPicPr>
          <p:cNvPr id="7" name="Content Placeholder 3"/>
          <p:cNvPicPr>
            <a:picLocks noGrp="1" noChangeAspect="1"/>
          </p:cNvPicPr>
          <p:nvPr>
            <p:ph idx="1"/>
          </p:nvPr>
        </p:nvPicPr>
        <p:blipFill>
          <a:blip r:embed="rId3"/>
          <a:srcRect r="1639" b="10763"/>
          <a:stretch>
            <a:fillRect/>
          </a:stretch>
        </p:blipFill>
        <p:spPr>
          <a:xfrm>
            <a:off x="687070" y="1717675"/>
            <a:ext cx="7420610" cy="5013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000"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10"/>
          <p:cNvSpPr txBox="1">
            <a:spLocks noChangeArrowheads="1"/>
          </p:cNvSpPr>
          <p:nvPr/>
        </p:nvSpPr>
        <p:spPr bwMode="auto">
          <a:xfrm>
            <a:off x="571500" y="228283"/>
            <a:ext cx="8001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600" b="1"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Phòng</a:t>
            </a:r>
            <a:r>
              <a:rPr lang="en-US" sz="36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tránh</a:t>
            </a:r>
            <a:r>
              <a:rPr lang="en-US" sz="36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tai </a:t>
            </a:r>
            <a:r>
              <a:rPr lang="en-US" sz="3600" b="1"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nạn</a:t>
            </a:r>
            <a:r>
              <a:rPr lang="en-US" sz="36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đuối</a:t>
            </a:r>
            <a:r>
              <a:rPr lang="en-US" sz="36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nước</a:t>
            </a:r>
          </a:p>
        </p:txBody>
      </p:sp>
      <p:pic>
        <p:nvPicPr>
          <p:cNvPr id="12" name="Picture 5" descr="untitled"/>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4724400" y="40386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ong"/>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4724400" y="15240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houng"/>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0" y="15240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7"/>
          <p:cNvSpPr txBox="1">
            <a:spLocks noChangeArrowheads="1"/>
          </p:cNvSpPr>
          <p:nvPr/>
        </p:nvSpPr>
        <p:spPr bwMode="auto">
          <a:xfrm>
            <a:off x="0" y="4953000"/>
            <a:ext cx="472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400">
                <a:solidFill>
                  <a:srgbClr val="002060"/>
                </a:solidFill>
                <a:latin typeface="Times New Roman" panose="02020603050405020304" pitchFamily="18" charset="0"/>
                <a:cs typeface="Times New Roman" panose="02020603050405020304" pitchFamily="18" charset="0"/>
              </a:rPr>
              <a:t> +</a:t>
            </a:r>
            <a:r>
              <a:rPr lang="en-US" sz="2400" b="1">
                <a:solidFill>
                  <a:srgbClr val="0070C0"/>
                </a:solidFill>
                <a:latin typeface="Times New Roman" panose="02020603050405020304" pitchFamily="18" charset="0"/>
                <a:cs typeface="Times New Roman" panose="02020603050405020304" pitchFamily="18" charset="0"/>
              </a:rPr>
              <a:t> </a:t>
            </a:r>
            <a:r>
              <a:rPr lang="en-US" sz="2400" b="1">
                <a:solidFill>
                  <a:srgbClr val="002060"/>
                </a:solidFill>
                <a:latin typeface="Times New Roman" panose="02020603050405020304" pitchFamily="18" charset="0"/>
                <a:cs typeface="Times New Roman" panose="02020603050405020304" pitchFamily="18" charset="0"/>
              </a:rPr>
              <a:t>Hãy quan sát và mô tả những gì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nhìn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thấy</a:t>
            </a:r>
            <a:r>
              <a:rPr lang="en-US" sz="2400" b="1" dirty="0">
                <a:solidFill>
                  <a:srgbClr val="002060"/>
                </a:solidFill>
                <a:latin typeface="Times New Roman" panose="02020603050405020304" pitchFamily="18" charset="0"/>
                <a:cs typeface="Times New Roman" panose="02020603050405020304" pitchFamily="18" charset="0"/>
              </a:rPr>
              <a:t> ở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vẽ</a:t>
            </a:r>
            <a:r>
              <a:rPr lang="en-US" sz="2400" b="1" dirty="0">
                <a:solidFill>
                  <a:srgbClr val="002060"/>
                </a:solidFill>
                <a:latin typeface="Times New Roman" panose="02020603050405020304" pitchFamily="18" charset="0"/>
                <a:cs typeface="Times New Roman" panose="02020603050405020304" pitchFamily="18" charset="0"/>
              </a:rPr>
              <a:t> 1, 2, 3.</a:t>
            </a:r>
          </a:p>
          <a:p>
            <a:pPr algn="just"/>
            <a:r>
              <a:rPr lang="en-US" sz="2400" b="1">
                <a:solidFill>
                  <a:srgbClr val="002060"/>
                </a:solidFill>
                <a:latin typeface="Times New Roman" panose="02020603050405020304" pitchFamily="18" charset="0"/>
                <a:cs typeface="Times New Roman" panose="02020603050405020304" pitchFamily="18" charset="0"/>
              </a:rPr>
              <a:t> + </a:t>
            </a:r>
            <a:r>
              <a:rPr lang="en-US" sz="2400" b="1" dirty="0">
                <a:solidFill>
                  <a:srgbClr val="002060"/>
                </a:solidFill>
                <a:latin typeface="Times New Roman" panose="02020603050405020304" pitchFamily="18" charset="0"/>
                <a:cs typeface="Times New Roman" panose="02020603050405020304" pitchFamily="18" charset="0"/>
              </a:rPr>
              <a:t>Theo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i="1" u="sng" dirty="0" err="1">
                <a:solidFill>
                  <a:srgbClr val="C00000"/>
                </a:solidFill>
                <a:latin typeface="Times New Roman" panose="02020603050405020304" pitchFamily="18" charset="0"/>
                <a:cs typeface="Times New Roman" panose="02020603050405020304" pitchFamily="18" charset="0"/>
              </a:rPr>
              <a:t>nên</a:t>
            </a:r>
            <a:r>
              <a:rPr lang="en-US" sz="2400" b="1" i="1" u="sng" dirty="0">
                <a:solidFill>
                  <a:srgbClr val="C00000"/>
                </a:solidFill>
                <a:latin typeface="Times New Roman" panose="02020603050405020304" pitchFamily="18" charset="0"/>
                <a:cs typeface="Times New Roman" panose="02020603050405020304" pitchFamily="18" charset="0"/>
              </a:rPr>
              <a:t> </a:t>
            </a:r>
            <a:r>
              <a:rPr lang="en-US" sz="2400" b="1" i="1" u="sng" dirty="0" err="1">
                <a:solidFill>
                  <a:srgbClr val="C00000"/>
                </a:solidFill>
                <a:latin typeface="Times New Roman" panose="02020603050405020304" pitchFamily="18" charset="0"/>
                <a:cs typeface="Times New Roman" panose="02020603050405020304" pitchFamily="18" charset="0"/>
              </a:rPr>
              <a:t>làm</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không</a:t>
            </a:r>
            <a:r>
              <a:rPr lang="en-US" sz="2400" b="1" i="1" u="sng" dirty="0">
                <a:latin typeface="Times New Roman" panose="02020603050405020304" pitchFamily="18" charset="0"/>
                <a:cs typeface="Times New Roman" panose="02020603050405020304" pitchFamily="18" charset="0"/>
              </a:rPr>
              <a:t> </a:t>
            </a:r>
            <a:r>
              <a:rPr lang="en-US" sz="2400" b="1" i="1" u="sng" err="1">
                <a:latin typeface="Times New Roman" panose="02020603050405020304" pitchFamily="18" charset="0"/>
                <a:cs typeface="Times New Roman" panose="02020603050405020304" pitchFamily="18" charset="0"/>
              </a:rPr>
              <a:t>nên</a:t>
            </a:r>
            <a:r>
              <a:rPr lang="en-US" sz="2400" b="1" i="1" u="sng">
                <a:latin typeface="Times New Roman" panose="02020603050405020304" pitchFamily="18" charset="0"/>
                <a:cs typeface="Times New Roman" panose="02020603050405020304" pitchFamily="18" charset="0"/>
              </a:rPr>
              <a:t> làm </a:t>
            </a:r>
            <a:r>
              <a:rPr lang="en-US" sz="2400" b="1">
                <a:solidFill>
                  <a:srgbClr val="002060"/>
                </a:solidFill>
                <a:latin typeface="Times New Roman" panose="02020603050405020304" pitchFamily="18" charset="0"/>
                <a:cs typeface="Times New Roman" panose="02020603050405020304" pitchFamily="18" charset="0"/>
              </a:rPr>
              <a:t>? </a:t>
            </a:r>
            <a:r>
              <a:rPr lang="en-US" sz="2400" b="1" i="1" err="1">
                <a:solidFill>
                  <a:srgbClr val="002060"/>
                </a:solidFill>
                <a:latin typeface="Times New Roman" panose="02020603050405020304" pitchFamily="18" charset="0"/>
                <a:cs typeface="Times New Roman" panose="02020603050405020304" pitchFamily="18" charset="0"/>
              </a:rPr>
              <a:t>Vì</a:t>
            </a:r>
            <a:r>
              <a:rPr lang="en-US" sz="2400" b="1" i="1">
                <a:solidFill>
                  <a:srgbClr val="002060"/>
                </a:solidFill>
                <a:latin typeface="Times New Roman" panose="02020603050405020304" pitchFamily="18" charset="0"/>
                <a:cs typeface="Times New Roman" panose="02020603050405020304" pitchFamily="18" charset="0"/>
              </a:rPr>
              <a:t> sao </a:t>
            </a:r>
            <a:r>
              <a:rPr lang="en-US" sz="2400" b="1">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AutoShape 18"/>
          <p:cNvSpPr>
            <a:spLocks noChangeArrowheads="1"/>
          </p:cNvSpPr>
          <p:nvPr/>
        </p:nvSpPr>
        <p:spPr bwMode="auto">
          <a:xfrm>
            <a:off x="-228600" y="3889375"/>
            <a:ext cx="5486400" cy="990600"/>
          </a:xfrm>
          <a:prstGeom prst="cloudCallout">
            <a:avLst>
              <a:gd name="adj1" fmla="val -42245"/>
              <a:gd name="adj2" fmla="val 104722"/>
            </a:avLst>
          </a:prstGeom>
          <a:ln w="9525">
            <a:solidFill>
              <a:schemeClr val="tx1"/>
            </a:solidFill>
            <a:round/>
          </a:ln>
        </p:spPr>
        <p:style>
          <a:lnRef idx="0">
            <a:scrgbClr r="0" g="0" b="0"/>
          </a:lnRef>
          <a:fillRef idx="1002">
            <a:schemeClr val="lt2"/>
          </a:fillRef>
          <a:effectRef idx="0">
            <a:scrgbClr r="0" g="0" b="0"/>
          </a:effectRef>
          <a:fontRef idx="major"/>
        </p:style>
        <p:txBody>
          <a:bodyPr/>
          <a:lstStyle/>
          <a:p>
            <a:pPr>
              <a:defRPr/>
            </a:pPr>
            <a:r>
              <a:rPr lang="en-US" sz="2400" b="1">
                <a:solidFill>
                  <a:srgbClr val="FF0000"/>
                </a:solidFill>
                <a:latin typeface="Times New Roman" panose="02020603050405020304" pitchFamily="18" charset="0"/>
                <a:cs typeface="Times New Roman" panose="02020603050405020304" pitchFamily="18" charset="0"/>
              </a:rPr>
              <a:t>Thao luận nhóm </a:t>
            </a:r>
            <a:r>
              <a:rPr lang="en-US" sz="2000" b="1">
                <a:solidFill>
                  <a:srgbClr val="FF0000"/>
                </a:solidFill>
                <a:latin typeface="Times New Roman" panose="02020603050405020304" pitchFamily="18" charset="0"/>
                <a:cs typeface="Times New Roman" panose="02020603050405020304" pitchFamily="18" charset="0"/>
              </a:rPr>
              <a:t>( 2 phút )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91000" y="3453825"/>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3200" b="1" dirty="0">
                <a:solidFill>
                  <a:srgbClr val="FF0000"/>
                </a:solidFill>
              </a:rPr>
              <a:t>1</a:t>
            </a:r>
          </a:p>
        </p:txBody>
      </p:sp>
      <p:sp>
        <p:nvSpPr>
          <p:cNvPr id="18" name="TextBox 17"/>
          <p:cNvSpPr txBox="1"/>
          <p:nvPr/>
        </p:nvSpPr>
        <p:spPr>
          <a:xfrm>
            <a:off x="8610600" y="3453825"/>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3200" b="1" dirty="0">
                <a:solidFill>
                  <a:srgbClr val="FF0000"/>
                </a:solidFill>
              </a:rPr>
              <a:t>2</a:t>
            </a:r>
          </a:p>
        </p:txBody>
      </p:sp>
      <p:sp>
        <p:nvSpPr>
          <p:cNvPr id="19" name="TextBox 18"/>
          <p:cNvSpPr txBox="1"/>
          <p:nvPr/>
        </p:nvSpPr>
        <p:spPr>
          <a:xfrm>
            <a:off x="8610600" y="6324600"/>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3200" b="1" dirty="0">
                <a:solidFill>
                  <a:srgbClr val="FF0000"/>
                </a:solidFill>
              </a:rPr>
              <a:t>3</a:t>
            </a:r>
          </a:p>
        </p:txBody>
      </p:sp>
      <p:sp>
        <p:nvSpPr>
          <p:cNvPr id="12311" name="Text Box 24"/>
          <p:cNvSpPr txBox="1">
            <a:spLocks noChangeArrowheads="1"/>
          </p:cNvSpPr>
          <p:nvPr/>
        </p:nvSpPr>
        <p:spPr bwMode="auto">
          <a:xfrm>
            <a:off x="365125" y="1103313"/>
            <a:ext cx="4892675"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12" name="Text Box 25"/>
          <p:cNvSpPr txBox="1">
            <a:spLocks noChangeArrowheads="1"/>
          </p:cNvSpPr>
          <p:nvPr/>
        </p:nvSpPr>
        <p:spPr bwMode="auto">
          <a:xfrm>
            <a:off x="709930" y="873760"/>
            <a:ext cx="5076825" cy="4603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1. </a:t>
            </a:r>
            <a:r>
              <a:rPr lang="en-US" sz="24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Phòng</a:t>
            </a:r>
            <a:r>
              <a:rPr lang="en-US"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4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tránh</a:t>
            </a:r>
            <a:r>
              <a:rPr lang="en-US"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tai </a:t>
            </a:r>
            <a:r>
              <a:rPr lang="en-US" sz="24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nạn</a:t>
            </a:r>
            <a:r>
              <a:rPr lang="en-US"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4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đuối</a:t>
            </a:r>
            <a:r>
              <a:rPr lang="en-US"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4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nước</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par>
                                <p:cTn id="11" presetID="21"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childTnLst>
                          </p:cTn>
                        </p:par>
                        <p:par>
                          <p:cTn id="14" fill="hold">
                            <p:stCondLst>
                              <p:cond delay="2000"/>
                            </p:stCondLst>
                            <p:childTnLst>
                              <p:par>
                                <p:cTn id="15" presetID="4"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par>
                          <p:cTn id="18" fill="hold">
                            <p:stCondLst>
                              <p:cond delay="2500"/>
                            </p:stCondLst>
                            <p:childTnLst>
                              <p:par>
                                <p:cTn id="19" presetID="4"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par>
                          <p:cTn id="22" fill="hold">
                            <p:stCondLst>
                              <p:cond delay="3000"/>
                            </p:stCondLst>
                            <p:childTnLst>
                              <p:par>
                                <p:cTn id="23" presetID="4"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edge">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lide(fromBottom)">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71625"/>
            <a:ext cx="7391400" cy="4343400"/>
          </a:xfrm>
          <a:prstGeom prst="rect">
            <a:avLst/>
          </a:prstGeom>
          <a:solidFill>
            <a:srgbClr val="FF6600"/>
          </a:solidFill>
          <a:ln w="57150" cmpd="thinThick">
            <a:solidFill>
              <a:srgbClr val="FF6600"/>
            </a:solidFill>
            <a:miter lim="800000"/>
            <a:headEnd/>
            <a:tailEnd/>
          </a:ln>
        </p:spPr>
      </p:pic>
      <p:sp>
        <p:nvSpPr>
          <p:cNvPr id="58374" name="Text Box 6"/>
          <p:cNvSpPr txBox="1">
            <a:spLocks noChangeArrowheads="1"/>
          </p:cNvSpPr>
          <p:nvPr/>
        </p:nvSpPr>
        <p:spPr bwMode="auto">
          <a:xfrm>
            <a:off x="2895600" y="6096000"/>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sz="3200" b="1" dirty="0" err="1">
                <a:latin typeface="Times New Roman" panose="02020603050405020304" pitchFamily="18" charset="0"/>
              </a:rPr>
              <a:t>Việc</a:t>
            </a:r>
            <a:r>
              <a:rPr lang="en-US" sz="3200" b="1" dirty="0">
                <a:latin typeface="Times New Roman" panose="02020603050405020304" pitchFamily="18" charset="0"/>
              </a:rPr>
              <a:t> </a:t>
            </a:r>
            <a:r>
              <a:rPr lang="en-US" sz="3200" b="1" dirty="0" err="1">
                <a:latin typeface="Times New Roman" panose="02020603050405020304" pitchFamily="18" charset="0"/>
              </a:rPr>
              <a:t>không</a:t>
            </a:r>
            <a:r>
              <a:rPr lang="en-US" sz="3200" b="1" dirty="0">
                <a:latin typeface="Times New Roman" panose="02020603050405020304" pitchFamily="18" charset="0"/>
              </a:rPr>
              <a:t> </a:t>
            </a:r>
            <a:r>
              <a:rPr lang="en-US" sz="3200" b="1" err="1">
                <a:latin typeface="Times New Roman" panose="02020603050405020304" pitchFamily="18" charset="0"/>
              </a:rPr>
              <a:t>nên</a:t>
            </a:r>
            <a:r>
              <a:rPr lang="en-US" sz="3200" b="1">
                <a:latin typeface="Times New Roman" panose="02020603050405020304" pitchFamily="18" charset="0"/>
              </a:rPr>
              <a:t> làm</a:t>
            </a:r>
            <a:r>
              <a:rPr lang="en-US" sz="2800" b="1">
                <a:latin typeface="Times New Roman" panose="02020603050405020304" pitchFamily="18" charset="0"/>
              </a:rPr>
              <a:t>.</a:t>
            </a:r>
            <a:endParaRPr lang="en-US" sz="2800" b="1" dirty="0">
              <a:latin typeface="Times New Roman" panose="02020603050405020304" pitchFamily="18" charset="0"/>
            </a:endParaRPr>
          </a:p>
        </p:txBody>
      </p:sp>
      <p:sp>
        <p:nvSpPr>
          <p:cNvPr id="13319" name="Text Box 7"/>
          <p:cNvSpPr txBox="1">
            <a:spLocks noChangeArrowheads="1"/>
          </p:cNvSpPr>
          <p:nvPr/>
        </p:nvSpPr>
        <p:spPr bwMode="auto">
          <a:xfrm>
            <a:off x="2590800" y="60960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edge">
                                      <p:cBhvr>
                                        <p:cTn id="7" dur="20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box(in)">
                                      <p:cBhvr>
                                        <p:cTn id="12"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116388"/>
          </a:xfrm>
          <a:prstGeom prst="rect">
            <a:avLst/>
          </a:prstGeom>
          <a:noFill/>
          <a:ln w="57150" cmpd="thinThick">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2057400" y="63246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endParaRPr lang="en-US" sz="2800"/>
          </a:p>
        </p:txBody>
      </p:sp>
      <p:sp>
        <p:nvSpPr>
          <p:cNvPr id="14343" name="Text Box 7"/>
          <p:cNvSpPr txBox="1">
            <a:spLocks noChangeArrowheads="1"/>
          </p:cNvSpPr>
          <p:nvPr/>
        </p:nvSpPr>
        <p:spPr bwMode="auto">
          <a:xfrm>
            <a:off x="3184525" y="5703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endParaRPr lang="en-US" sz="2800"/>
          </a:p>
        </p:txBody>
      </p:sp>
      <p:sp>
        <p:nvSpPr>
          <p:cNvPr id="60424" name="Text Box 8"/>
          <p:cNvSpPr txBox="1">
            <a:spLocks noChangeArrowheads="1"/>
          </p:cNvSpPr>
          <p:nvPr/>
        </p:nvSpPr>
        <p:spPr bwMode="auto">
          <a:xfrm>
            <a:off x="3276600" y="6008688"/>
            <a:ext cx="29664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endParaRPr lang="en-US" sz="3200" b="1" dirty="0">
              <a:latin typeface="Times New Roman" panose="02020603050405020304" pitchFamily="18" charset="0"/>
              <a:cs typeface="Times New Roman" panose="02020603050405020304" pitchFamily="18" charset="0"/>
            </a:endParaRPr>
          </a:p>
        </p:txBody>
      </p:sp>
      <p:sp>
        <p:nvSpPr>
          <p:cNvPr id="14345" name="Text Box 9"/>
          <p:cNvSpPr txBox="1">
            <a:spLocks noChangeArrowheads="1"/>
          </p:cNvSpPr>
          <p:nvPr/>
        </p:nvSpPr>
        <p:spPr bwMode="auto">
          <a:xfrm>
            <a:off x="2651125" y="5475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edg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box(in)">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52425" y="0"/>
            <a:ext cx="4343400" cy="4953000"/>
          </a:xfrm>
          <a:prstGeom prst="rect">
            <a:avLst/>
          </a:prstGeom>
        </p:spPr>
      </p:pic>
      <p:sp>
        <p:nvSpPr>
          <p:cNvPr id="7" name="TextBox 6"/>
          <p:cNvSpPr txBox="1"/>
          <p:nvPr/>
        </p:nvSpPr>
        <p:spPr>
          <a:xfrm>
            <a:off x="1752600" y="5486400"/>
            <a:ext cx="4267200" cy="800219"/>
          </a:xfrm>
          <a:prstGeom prst="rect">
            <a:avLst/>
          </a:prstGeom>
          <a:noFill/>
        </p:spPr>
        <p:txBody>
          <a:bodyPr wrap="square" rtlCol="0">
            <a:spAutoFit/>
          </a:bodyPr>
          <a:lstStyle/>
          <a:p>
            <a:pPr algn="ctr"/>
            <a:r>
              <a:rPr lang="en-US" sz="2800" b="1">
                <a:latin typeface="Times New Roman" pitchFamily="18" charset="0"/>
                <a:cs typeface="Times New Roman" pitchFamily="18" charset="0"/>
              </a:rPr>
              <a:t>Việc nên làm</a:t>
            </a:r>
            <a:endParaRPr lang="vi-VN" sz="2800" b="1">
              <a:latin typeface="Times New Roman" pitchFamily="18" charset="0"/>
              <a:cs typeface="Times New Roman" pitchFamily="18" charset="0"/>
            </a:endParaRPr>
          </a:p>
          <a:p>
            <a:endParaRPr lang="vi-VN"/>
          </a:p>
        </p:txBody>
      </p:sp>
    </p:spTree>
    <p:extLst>
      <p:ext uri="{BB962C8B-B14F-4D97-AF65-F5344CB8AC3E}">
        <p14:creationId xmlns:p14="http://schemas.microsoft.com/office/powerpoint/2010/main" val="209199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315200" cy="4049713"/>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2470" name="Text Box 6"/>
          <p:cNvSpPr txBox="1">
            <a:spLocks noChangeArrowheads="1"/>
          </p:cNvSpPr>
          <p:nvPr/>
        </p:nvSpPr>
        <p:spPr bwMode="auto">
          <a:xfrm>
            <a:off x="2895600" y="6096000"/>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200" b="1" dirty="0" err="1">
                <a:latin typeface="Times New Roman" panose="02020603050405020304" pitchFamily="18" charset="0"/>
              </a:rPr>
              <a:t>Việc</a:t>
            </a:r>
            <a:r>
              <a:rPr lang="en-US" sz="3200" b="1" dirty="0">
                <a:latin typeface="Times New Roman" panose="02020603050405020304" pitchFamily="18" charset="0"/>
              </a:rPr>
              <a:t> </a:t>
            </a:r>
            <a:r>
              <a:rPr lang="en-US" sz="3200" b="1" dirty="0" err="1">
                <a:latin typeface="Times New Roman" panose="02020603050405020304" pitchFamily="18" charset="0"/>
              </a:rPr>
              <a:t>không</a:t>
            </a:r>
            <a:r>
              <a:rPr lang="en-US" sz="3200" b="1" dirty="0">
                <a:latin typeface="Times New Roman" panose="02020603050405020304" pitchFamily="18" charset="0"/>
              </a:rPr>
              <a:t> </a:t>
            </a:r>
            <a:r>
              <a:rPr lang="en-US" sz="3200" b="1" err="1">
                <a:latin typeface="Times New Roman" panose="02020603050405020304" pitchFamily="18" charset="0"/>
              </a:rPr>
              <a:t>nên</a:t>
            </a:r>
            <a:r>
              <a:rPr lang="en-US" sz="3200" b="1">
                <a:latin typeface="Times New Roman" panose="02020603050405020304" pitchFamily="18" charset="0"/>
              </a:rPr>
              <a:t> làm.</a:t>
            </a:r>
            <a:endParaRPr lang="en-US"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edge">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box(in)">
                                      <p:cBhvr>
                                        <p:cTn id="12"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7"/>
          <p:cNvSpPr txBox="1">
            <a:spLocks noChangeArrowheads="1"/>
          </p:cNvSpPr>
          <p:nvPr/>
        </p:nvSpPr>
        <p:spPr bwMode="auto">
          <a:xfrm>
            <a:off x="0" y="4953000"/>
            <a:ext cx="4724400" cy="1569660"/>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b="1">
                <a:solidFill>
                  <a:srgbClr val="0070C0"/>
                </a:solidFill>
              </a:rPr>
              <a:t>  </a:t>
            </a:r>
            <a:r>
              <a:rPr lang="en-US" b="1">
                <a:latin typeface="Times New Roman" pitchFamily="18" charset="0"/>
                <a:cs typeface="Times New Roman" pitchFamily="18" charset="0"/>
              </a:rPr>
              <a:t>+ </a:t>
            </a:r>
            <a:r>
              <a:rPr lang="en-US" sz="2400" b="1">
                <a:latin typeface="Times New Roman" pitchFamily="18" charset="0"/>
                <a:cs typeface="Times New Roman" pitchFamily="18" charset="0"/>
              </a:rPr>
              <a:t>Hãy</a:t>
            </a:r>
            <a:r>
              <a:rPr lang="en-US" b="1">
                <a:latin typeface="Times New Roman" pitchFamily="18" charset="0"/>
                <a:cs typeface="Times New Roman" pitchFamily="18" charset="0"/>
              </a:rPr>
              <a:t> </a:t>
            </a:r>
            <a:r>
              <a:rPr lang="en-US" sz="2400" b="1">
                <a:latin typeface="Times New Roman" panose="02020603050405020304" pitchFamily="18" charset="0"/>
                <a:cs typeface="Times New Roman" panose="02020603050405020304" pitchFamily="18" charset="0"/>
              </a:rPr>
              <a:t>quan sát và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4, 5, 6.</a:t>
            </a:r>
          </a:p>
          <a:p>
            <a:pPr algn="just"/>
            <a:r>
              <a:rPr lang="en-US" sz="2400" b="1">
                <a:solidFill>
                  <a:srgbClr val="0070C0"/>
                </a:solidFill>
                <a:latin typeface="Times New Roman" panose="02020603050405020304" pitchFamily="18" charset="0"/>
                <a:cs typeface="Times New Roman" panose="02020603050405020304" pitchFamily="18" charset="0"/>
              </a:rPr>
              <a:t>  </a:t>
            </a:r>
            <a:r>
              <a:rPr lang="en-US" sz="2400" b="1">
                <a:solidFill>
                  <a:srgbClr val="002060"/>
                </a:solidFill>
                <a:latin typeface="Times New Roman" panose="02020603050405020304" pitchFamily="18" charset="0"/>
                <a:cs typeface="Times New Roman" panose="02020603050405020304" pitchFamily="18" charset="0"/>
              </a:rPr>
              <a:t>+Theo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không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err="1">
                <a:solidFill>
                  <a:srgbClr val="FF0000"/>
                </a:solidFill>
                <a:latin typeface="Times New Roman" panose="02020603050405020304" pitchFamily="18" charset="0"/>
                <a:cs typeface="Times New Roman" panose="02020603050405020304" pitchFamily="18" charset="0"/>
              </a:rPr>
              <a:t>nên</a:t>
            </a:r>
            <a:r>
              <a:rPr lang="en-US" sz="2400" b="1" i="1">
                <a:solidFill>
                  <a:srgbClr val="FF0000"/>
                </a:solidFill>
                <a:latin typeface="Times New Roman" panose="02020603050405020304" pitchFamily="18" charset="0"/>
                <a:cs typeface="Times New Roman" panose="02020603050405020304" pitchFamily="18" charset="0"/>
              </a:rPr>
              <a:t> làm </a:t>
            </a:r>
            <a:r>
              <a:rPr lang="en-US" sz="2400" b="1">
                <a:solidFill>
                  <a:srgbClr val="002060"/>
                </a:solidFill>
                <a:latin typeface="Times New Roman" panose="02020603050405020304" pitchFamily="18" charset="0"/>
                <a:cs typeface="Times New Roman" panose="02020603050405020304" pitchFamily="18" charset="0"/>
              </a:rPr>
              <a:t>? </a:t>
            </a:r>
            <a:r>
              <a:rPr lang="en-US" sz="2400" b="1" i="1" err="1">
                <a:solidFill>
                  <a:srgbClr val="002060"/>
                </a:solidFill>
                <a:latin typeface="Times New Roman" panose="02020603050405020304" pitchFamily="18" charset="0"/>
                <a:cs typeface="Times New Roman" panose="02020603050405020304" pitchFamily="18" charset="0"/>
              </a:rPr>
              <a:t>Vì</a:t>
            </a:r>
            <a:r>
              <a:rPr lang="en-US" sz="2400" b="1" i="1">
                <a:solidFill>
                  <a:srgbClr val="002060"/>
                </a:solidFill>
                <a:latin typeface="Times New Roman" panose="02020603050405020304" pitchFamily="18" charset="0"/>
                <a:cs typeface="Times New Roman" panose="02020603050405020304" pitchFamily="18" charset="0"/>
              </a:rPr>
              <a:t> sao </a:t>
            </a:r>
            <a:r>
              <a:rPr lang="en-US" sz="2400" b="1">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AutoShape 18"/>
          <p:cNvSpPr>
            <a:spLocks noChangeArrowheads="1"/>
          </p:cNvSpPr>
          <p:nvPr/>
        </p:nvSpPr>
        <p:spPr bwMode="auto">
          <a:xfrm>
            <a:off x="-115570" y="3549650"/>
            <a:ext cx="4711700" cy="990600"/>
          </a:xfrm>
          <a:prstGeom prst="cloudCallout">
            <a:avLst>
              <a:gd name="adj1" fmla="val -42245"/>
              <a:gd name="adj2" fmla="val 104722"/>
            </a:avLst>
          </a:prstGeom>
          <a:ln w="9525">
            <a:solidFill>
              <a:schemeClr val="tx1"/>
            </a:solidFill>
            <a:round/>
          </a:ln>
        </p:spPr>
        <p:style>
          <a:lnRef idx="0">
            <a:scrgbClr r="0" g="0" b="0"/>
          </a:lnRef>
          <a:fillRef idx="1002">
            <a:schemeClr val="lt2"/>
          </a:fillRef>
          <a:effectRef idx="0">
            <a:scrgbClr r="0" g="0" b="0"/>
          </a:effectRef>
          <a:fontRef idx="major"/>
        </p:style>
        <p:txBody>
          <a:bodyPr/>
          <a:lstStyle/>
          <a:p>
            <a:pPr>
              <a:defRPr/>
            </a:pPr>
            <a:r>
              <a:rPr lang="en-US" sz="2000" b="1">
                <a:solidFill>
                  <a:srgbClr val="FF0000"/>
                </a:solidFill>
                <a:latin typeface="Times New Roman" panose="02020603050405020304" pitchFamily="18" charset="0"/>
                <a:cs typeface="Times New Roman" panose="02020603050405020304" pitchFamily="18" charset="0"/>
              </a:rPr>
              <a:t>Thảo luận nhóm ( 2 phút)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84650" y="3460175"/>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dirty="0">
                <a:solidFill>
                  <a:srgbClr val="FF0000"/>
                </a:solidFill>
              </a:rPr>
              <a:t>4</a:t>
            </a:r>
          </a:p>
        </p:txBody>
      </p:sp>
      <p:sp>
        <p:nvSpPr>
          <p:cNvPr id="18" name="TextBox 17"/>
          <p:cNvSpPr txBox="1"/>
          <p:nvPr/>
        </p:nvSpPr>
        <p:spPr>
          <a:xfrm>
            <a:off x="8610600" y="3453825"/>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a:solidFill>
                  <a:srgbClr val="FF0000"/>
                </a:solidFill>
              </a:rPr>
              <a:t>5</a:t>
            </a:r>
          </a:p>
        </p:txBody>
      </p:sp>
      <p:sp>
        <p:nvSpPr>
          <p:cNvPr id="19" name="TextBox 18"/>
          <p:cNvSpPr txBox="1"/>
          <p:nvPr/>
        </p:nvSpPr>
        <p:spPr>
          <a:xfrm>
            <a:off x="8610600" y="6324600"/>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a:solidFill>
                  <a:srgbClr val="FF0000"/>
                </a:solidFill>
              </a:rPr>
              <a:t>6</a:t>
            </a:r>
          </a:p>
        </p:txBody>
      </p:sp>
      <p:sp>
        <p:nvSpPr>
          <p:cNvPr id="16404" name="Text Box 23"/>
          <p:cNvSpPr txBox="1">
            <a:spLocks noChangeArrowheads="1"/>
          </p:cNvSpPr>
          <p:nvPr/>
        </p:nvSpPr>
        <p:spPr bwMode="auto">
          <a:xfrm>
            <a:off x="725759" y="700088"/>
            <a:ext cx="4892675"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64537" name="Picture 25" descr="Ketsana-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303" y="1251466"/>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8" name="Picture 2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9" name="Picture 27" descr="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672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37"/>
                                        </p:tgtEl>
                                        <p:attrNameLst>
                                          <p:attrName>style.visibility</p:attrName>
                                        </p:attrNameLst>
                                      </p:cBhvr>
                                      <p:to>
                                        <p:strVal val="visible"/>
                                      </p:to>
                                    </p:set>
                                    <p:animEffect transition="in" filter="box(in)">
                                      <p:cBhvr>
                                        <p:cTn id="7" dur="500"/>
                                        <p:tgtEl>
                                          <p:spTgt spid="64537"/>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64538"/>
                                        </p:tgtEl>
                                        <p:attrNameLst>
                                          <p:attrName>style.visibility</p:attrName>
                                        </p:attrNameLst>
                                      </p:cBhvr>
                                      <p:to>
                                        <p:strVal val="visible"/>
                                      </p:to>
                                    </p:set>
                                    <p:animEffect transition="in" filter="box(in)">
                                      <p:cBhvr>
                                        <p:cTn id="13" dur="500"/>
                                        <p:tgtEl>
                                          <p:spTgt spid="64538"/>
                                        </p:tgtEl>
                                      </p:cBhvr>
                                    </p:animEffect>
                                  </p:childTnLst>
                                </p:cTn>
                              </p:par>
                              <p:par>
                                <p:cTn id="14" presetID="4"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par>
                                <p:cTn id="17" presetID="4" presetClass="entr" presetSubtype="16" fill="hold" nodeType="withEffect">
                                  <p:stCondLst>
                                    <p:cond delay="0"/>
                                  </p:stCondLst>
                                  <p:childTnLst>
                                    <p:set>
                                      <p:cBhvr>
                                        <p:cTn id="18" dur="1" fill="hold">
                                          <p:stCondLst>
                                            <p:cond delay="0"/>
                                          </p:stCondLst>
                                        </p:cTn>
                                        <p:tgtEl>
                                          <p:spTgt spid="64539"/>
                                        </p:tgtEl>
                                        <p:attrNameLst>
                                          <p:attrName>style.visibility</p:attrName>
                                        </p:attrNameLst>
                                      </p:cBhvr>
                                      <p:to>
                                        <p:strVal val="visible"/>
                                      </p:to>
                                    </p:set>
                                    <p:animEffect transition="in" filter="box(in)">
                                      <p:cBhvr>
                                        <p:cTn id="19" dur="500"/>
                                        <p:tgtEl>
                                          <p:spTgt spid="64539"/>
                                        </p:tgtEl>
                                      </p:cBhvr>
                                    </p:animEffect>
                                  </p:childTnLst>
                                </p:cTn>
                              </p:par>
                              <p:par>
                                <p:cTn id="20" presetID="4"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6"/>
          <p:cNvSpPr txBox="1">
            <a:spLocks noChangeArrowheads="1"/>
          </p:cNvSpPr>
          <p:nvPr/>
        </p:nvSpPr>
        <p:spPr bwMode="auto">
          <a:xfrm>
            <a:off x="2895600" y="6096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sz="2800" b="1" dirty="0" err="1">
                <a:latin typeface="Times New Roman" panose="02020603050405020304" pitchFamily="18" charset="0"/>
              </a:rPr>
              <a:t>Việc</a:t>
            </a:r>
            <a:r>
              <a:rPr lang="en-US" sz="2800" b="1" dirty="0">
                <a:latin typeface="Times New Roman" panose="02020603050405020304" pitchFamily="18" charset="0"/>
              </a:rPr>
              <a:t> </a:t>
            </a:r>
            <a:r>
              <a:rPr lang="en-US" sz="2800" b="1" dirty="0" err="1">
                <a:latin typeface="Times New Roman" panose="02020603050405020304" pitchFamily="18" charset="0"/>
              </a:rPr>
              <a:t>không</a:t>
            </a:r>
            <a:r>
              <a:rPr lang="en-US" sz="2800" b="1" dirty="0">
                <a:latin typeface="Times New Roman" panose="02020603050405020304" pitchFamily="18" charset="0"/>
              </a:rPr>
              <a:t> </a:t>
            </a:r>
            <a:r>
              <a:rPr lang="en-US" sz="2800" b="1" dirty="0" err="1">
                <a:latin typeface="Times New Roman" panose="02020603050405020304" pitchFamily="18" charset="0"/>
              </a:rPr>
              <a:t>nên</a:t>
            </a:r>
            <a:r>
              <a:rPr lang="en-US" sz="2800" b="1" dirty="0">
                <a:latin typeface="Times New Roman" panose="02020603050405020304" pitchFamily="18" charset="0"/>
              </a:rPr>
              <a:t> </a:t>
            </a:r>
            <a:r>
              <a:rPr lang="en-US" sz="2800" b="1" dirty="0" err="1">
                <a:latin typeface="Times New Roman" panose="02020603050405020304" pitchFamily="18" charset="0"/>
              </a:rPr>
              <a:t>làm</a:t>
            </a:r>
            <a:endParaRPr lang="en-US" sz="2800" b="1" dirty="0">
              <a:latin typeface="Times New Roman" panose="02020603050405020304" pitchFamily="18" charset="0"/>
            </a:endParaRPr>
          </a:p>
        </p:txBody>
      </p:sp>
      <p:sp>
        <p:nvSpPr>
          <p:cNvPr id="17414" name="Text Box 7"/>
          <p:cNvSpPr txBox="1">
            <a:spLocks noChangeArrowheads="1"/>
          </p:cNvSpPr>
          <p:nvPr/>
        </p:nvSpPr>
        <p:spPr bwMode="auto">
          <a:xfrm>
            <a:off x="2590800" y="60960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endParaRPr lang="en-US" sz="2800"/>
          </a:p>
        </p:txBody>
      </p:sp>
      <p:pic>
        <p:nvPicPr>
          <p:cNvPr id="67592" name="Picture 8" descr="Ketsana-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circle(in)">
                                      <p:cBhvr>
                                        <p:cTn id="7" dur="2000"/>
                                        <p:tgtEl>
                                          <p:spTgt spid="6759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7590">
                                            <p:txEl>
                                              <p:pRg st="0" end="0"/>
                                            </p:txEl>
                                          </p:spTgt>
                                        </p:tgtEl>
                                        <p:attrNameLst>
                                          <p:attrName>style.visibility</p:attrName>
                                        </p:attrNameLst>
                                      </p:cBhvr>
                                      <p:to>
                                        <p:strVal val="visible"/>
                                      </p:to>
                                    </p:set>
                                    <p:animEffect transition="in" filter="circle(in)">
                                      <p:cBhvr>
                                        <p:cTn id="12" dur="2000"/>
                                        <p:tgtEl>
                                          <p:spTgt spid="67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2895600" y="6096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sz="2800" b="1" dirty="0" err="1">
                <a:latin typeface="Times New Roman" panose="02020603050405020304" pitchFamily="18" charset="0"/>
              </a:rPr>
              <a:t>Việc</a:t>
            </a:r>
            <a:r>
              <a:rPr lang="en-US" sz="2800" b="1" dirty="0">
                <a:latin typeface="Times New Roman" panose="02020603050405020304" pitchFamily="18" charset="0"/>
              </a:rPr>
              <a:t> </a:t>
            </a:r>
            <a:r>
              <a:rPr lang="en-US" sz="2800" b="1" dirty="0" err="1">
                <a:latin typeface="Times New Roman" panose="02020603050405020304" pitchFamily="18" charset="0"/>
              </a:rPr>
              <a:t>không</a:t>
            </a:r>
            <a:r>
              <a:rPr lang="en-US" sz="2800" b="1" dirty="0">
                <a:latin typeface="Times New Roman" panose="02020603050405020304" pitchFamily="18" charset="0"/>
              </a:rPr>
              <a:t> </a:t>
            </a:r>
            <a:r>
              <a:rPr lang="en-US" sz="2800" b="1" dirty="0" err="1">
                <a:latin typeface="Times New Roman" panose="02020603050405020304" pitchFamily="18" charset="0"/>
              </a:rPr>
              <a:t>nên</a:t>
            </a:r>
            <a:r>
              <a:rPr lang="en-US" sz="2800" b="1" dirty="0">
                <a:latin typeface="Times New Roman" panose="02020603050405020304" pitchFamily="18" charset="0"/>
              </a:rPr>
              <a:t> </a:t>
            </a:r>
            <a:r>
              <a:rPr lang="en-US" sz="2800" b="1" dirty="0" err="1">
                <a:latin typeface="Times New Roman" panose="02020603050405020304" pitchFamily="18" charset="0"/>
              </a:rPr>
              <a:t>làm</a:t>
            </a:r>
            <a:endParaRPr lang="en-US" sz="2800" b="1" dirty="0">
              <a:latin typeface="Times New Roman" panose="02020603050405020304" pitchFamily="18" charset="0"/>
            </a:endParaRPr>
          </a:p>
        </p:txBody>
      </p:sp>
      <p:sp>
        <p:nvSpPr>
          <p:cNvPr id="18438" name="Text Box 6"/>
          <p:cNvSpPr txBox="1">
            <a:spLocks noChangeArrowheads="1"/>
          </p:cNvSpPr>
          <p:nvPr/>
        </p:nvSpPr>
        <p:spPr bwMode="auto">
          <a:xfrm>
            <a:off x="2590800" y="60960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endParaRPr lang="en-US" sz="2800"/>
          </a:p>
        </p:txBody>
      </p:sp>
      <p:pic>
        <p:nvPicPr>
          <p:cNvPr id="69640" name="Picture 8"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circle(in)">
                                      <p:cBhvr>
                                        <p:cTn id="7" dur="2000"/>
                                        <p:tgtEl>
                                          <p:spTgt spid="696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circle(in)">
                                      <p:cBhvr>
                                        <p:cTn id="12" dur="2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2895600" y="6096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sz="2800" b="1" dirty="0" err="1">
                <a:latin typeface="Times New Roman" panose="02020603050405020304" pitchFamily="18" charset="0"/>
              </a:rPr>
              <a:t>Việc</a:t>
            </a:r>
            <a:r>
              <a:rPr lang="en-US" sz="2800" b="1" dirty="0">
                <a:latin typeface="Times New Roman" panose="02020603050405020304" pitchFamily="18" charset="0"/>
              </a:rPr>
              <a:t> </a:t>
            </a:r>
            <a:r>
              <a:rPr lang="en-US" sz="2800" b="1" dirty="0" err="1">
                <a:latin typeface="Times New Roman" panose="02020603050405020304" pitchFamily="18" charset="0"/>
              </a:rPr>
              <a:t>không</a:t>
            </a:r>
            <a:r>
              <a:rPr lang="en-US" sz="2800" b="1" dirty="0">
                <a:latin typeface="Times New Roman" panose="02020603050405020304" pitchFamily="18" charset="0"/>
              </a:rPr>
              <a:t> </a:t>
            </a:r>
            <a:r>
              <a:rPr lang="en-US" sz="2800" b="1" dirty="0" err="1">
                <a:latin typeface="Times New Roman" panose="02020603050405020304" pitchFamily="18" charset="0"/>
              </a:rPr>
              <a:t>nên</a:t>
            </a:r>
            <a:r>
              <a:rPr lang="en-US" sz="2800" b="1" dirty="0">
                <a:latin typeface="Times New Roman" panose="02020603050405020304" pitchFamily="18" charset="0"/>
              </a:rPr>
              <a:t> </a:t>
            </a:r>
            <a:r>
              <a:rPr lang="en-US" sz="2800" b="1" dirty="0" err="1">
                <a:latin typeface="Times New Roman" panose="02020603050405020304" pitchFamily="18" charset="0"/>
              </a:rPr>
              <a:t>làm</a:t>
            </a:r>
            <a:endParaRPr lang="en-US" sz="2800" b="1" dirty="0">
              <a:latin typeface="Times New Roman" panose="02020603050405020304" pitchFamily="18" charset="0"/>
            </a:endParaRPr>
          </a:p>
        </p:txBody>
      </p:sp>
      <p:sp>
        <p:nvSpPr>
          <p:cNvPr id="19462" name="Text Box 6"/>
          <p:cNvSpPr txBox="1">
            <a:spLocks noChangeArrowheads="1"/>
          </p:cNvSpPr>
          <p:nvPr/>
        </p:nvSpPr>
        <p:spPr bwMode="auto">
          <a:xfrm>
            <a:off x="2590800" y="60960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endParaRPr lang="en-US" sz="2800"/>
          </a:p>
        </p:txBody>
      </p:sp>
      <p:pic>
        <p:nvPicPr>
          <p:cNvPr id="71688" name="Picture 8" desc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circle(in)">
                                      <p:cBhvr>
                                        <p:cTn id="7" dur="2000"/>
                                        <p:tgtEl>
                                          <p:spTgt spid="716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circle(in)">
                                      <p:cBhvr>
                                        <p:cTn id="12" dur="20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7848600" cy="461665"/>
          </a:xfrm>
          <a:prstGeom prst="rect">
            <a:avLst/>
          </a:prstGeom>
          <a:noFill/>
        </p:spPr>
        <p:txBody>
          <a:bodyPr wrap="square" rtlCol="0">
            <a:spAutoFit/>
          </a:bodyPr>
          <a:lstStyle/>
          <a:p>
            <a:pPr algn="ctr"/>
            <a:r>
              <a:rPr lang="en-US" sz="2400">
                <a:latin typeface="Times New Roman" pitchFamily="18" charset="0"/>
                <a:cs typeface="Times New Roman" pitchFamily="18" charset="0"/>
              </a:rPr>
              <a:t>Thứ sáu ngày 04 tháng 11 năm 2022</a:t>
            </a:r>
            <a:endParaRPr lang="vi-VN" sz="2400">
              <a:latin typeface="Times New Roman" pitchFamily="18" charset="0"/>
              <a:cs typeface="Times New Roman" pitchFamily="18" charset="0"/>
            </a:endParaRPr>
          </a:p>
        </p:txBody>
      </p:sp>
      <p:sp>
        <p:nvSpPr>
          <p:cNvPr id="7" name="TextBox 6"/>
          <p:cNvSpPr txBox="1"/>
          <p:nvPr/>
        </p:nvSpPr>
        <p:spPr>
          <a:xfrm>
            <a:off x="609600" y="2438400"/>
            <a:ext cx="6553200" cy="523220"/>
          </a:xfrm>
          <a:prstGeom prst="rect">
            <a:avLst/>
          </a:prstGeom>
          <a:noFill/>
        </p:spPr>
        <p:txBody>
          <a:bodyPr wrap="square" rtlCol="0">
            <a:spAutoFit/>
          </a:bodyPr>
          <a:lstStyle/>
          <a:p>
            <a:r>
              <a:rPr lang="en-US" sz="2800">
                <a:latin typeface="Times New Roman" pitchFamily="18" charset="0"/>
                <a:cs typeface="Times New Roman" pitchFamily="18" charset="0"/>
              </a:rPr>
              <a:t>    </a:t>
            </a:r>
            <a:endParaRPr lang="vi-VN" sz="2400" b="1">
              <a:latin typeface="Times New Roman" pitchFamily="18" charset="0"/>
              <a:cs typeface="Times New Roman" pitchFamily="18" charset="0"/>
            </a:endParaRPr>
          </a:p>
        </p:txBody>
      </p:sp>
      <p:sp>
        <p:nvSpPr>
          <p:cNvPr id="8" name="TextBox 7"/>
          <p:cNvSpPr txBox="1"/>
          <p:nvPr/>
        </p:nvSpPr>
        <p:spPr>
          <a:xfrm>
            <a:off x="609600" y="3962400"/>
            <a:ext cx="8305800" cy="1862048"/>
          </a:xfrm>
          <a:prstGeom prst="rect">
            <a:avLst/>
          </a:prstGeom>
          <a:noFill/>
        </p:spPr>
        <p:txBody>
          <a:bodyPr wrap="square" rtlCol="0">
            <a:spAutoFit/>
          </a:bodyPr>
          <a:lstStyle/>
          <a:p>
            <a:r>
              <a:rPr lang="en-US" sz="2300">
                <a:solidFill>
                  <a:srgbClr val="002060"/>
                </a:solidFill>
                <a:latin typeface="Times New Roman" pitchFamily="18" charset="0"/>
                <a:cs typeface="Times New Roman" pitchFamily="18" charset="0"/>
              </a:rPr>
              <a:t> </a:t>
            </a:r>
            <a:r>
              <a:rPr lang="en-US" sz="2300" b="1">
                <a:solidFill>
                  <a:srgbClr val="002060"/>
                </a:solidFill>
                <a:latin typeface="Times New Roman" pitchFamily="18" charset="0"/>
                <a:cs typeface="Times New Roman" pitchFamily="18" charset="0"/>
              </a:rPr>
              <a:t>B. Cần được ăn nhiều thức ăn giá trị dinh dưỡng như thịt, cá`, trứng, sữa,.. Nếu người bệnh yếu quá không ăn được cơm thì ăn cháo, uống sữa. Có một số bệnh phải ăn kiêng theo chỉ dẫn của bác sỹ. Đặc biệt không được hút thuốc lá, đứng, ngồi gần bên người hút thuốc lá......</a:t>
            </a:r>
            <a:endParaRPr lang="vi-VN" sz="2300" b="1">
              <a:solidFill>
                <a:srgbClr val="002060"/>
              </a:solidFill>
              <a:latin typeface="Times New Roman" pitchFamily="18" charset="0"/>
              <a:cs typeface="Times New Roman" pitchFamily="18" charset="0"/>
            </a:endParaRPr>
          </a:p>
        </p:txBody>
      </p:sp>
      <p:sp>
        <p:nvSpPr>
          <p:cNvPr id="9" name="TextBox 8"/>
          <p:cNvSpPr txBox="1"/>
          <p:nvPr/>
        </p:nvSpPr>
        <p:spPr>
          <a:xfrm>
            <a:off x="1295400" y="1895900"/>
            <a:ext cx="7467600" cy="830997"/>
          </a:xfrm>
          <a:prstGeom prst="rect">
            <a:avLst/>
          </a:prstGeom>
          <a:noFill/>
        </p:spPr>
        <p:txBody>
          <a:bodyPr wrap="square" rtlCol="0">
            <a:spAutoFit/>
          </a:bodyPr>
          <a:lstStyle/>
          <a:p>
            <a:pPr marL="342900" indent="-342900">
              <a:buFont typeface="Arial" charset="0"/>
              <a:buChar char="•"/>
            </a:pPr>
            <a:r>
              <a:rPr lang="en-US" sz="2400" b="1">
                <a:solidFill>
                  <a:srgbClr val="FF0000"/>
                </a:solidFill>
                <a:latin typeface="Times New Roman" pitchFamily="18" charset="0"/>
                <a:cs typeface="Times New Roman" pitchFamily="18" charset="0"/>
              </a:rPr>
              <a:t>Thi đua:  AI NHANH HƠN</a:t>
            </a:r>
          </a:p>
          <a:p>
            <a:pPr marL="342900" indent="-342900">
              <a:buFont typeface="Arial" charset="0"/>
              <a:buChar char="•"/>
            </a:pPr>
            <a:r>
              <a:rPr lang="en-US" sz="2400" b="1">
                <a:solidFill>
                  <a:srgbClr val="7030A0"/>
                </a:solidFill>
                <a:latin typeface="Times New Roman" pitchFamily="18" charset="0"/>
                <a:cs typeface="Times New Roman" pitchFamily="18" charset="0"/>
              </a:rPr>
              <a:t> Chọn phương án đúng nhất : </a:t>
            </a:r>
            <a:r>
              <a:rPr lang="en-US" sz="2000" b="1">
                <a:solidFill>
                  <a:srgbClr val="00B0F0"/>
                </a:solidFill>
                <a:latin typeface="Times New Roman" pitchFamily="18" charset="0"/>
                <a:cs typeface="Times New Roman" pitchFamily="18" charset="0"/>
              </a:rPr>
              <a:t>( Cá nhân suy nghĩ 1 phút ) </a:t>
            </a:r>
            <a:endParaRPr lang="vi-VN" sz="2000" b="1">
              <a:solidFill>
                <a:srgbClr val="00B0F0"/>
              </a:solidFill>
              <a:latin typeface="Times New Roman" pitchFamily="18" charset="0"/>
              <a:cs typeface="Times New Roman" pitchFamily="18" charset="0"/>
            </a:endParaRPr>
          </a:p>
        </p:txBody>
      </p:sp>
      <p:sp>
        <p:nvSpPr>
          <p:cNvPr id="10" name="TextBox 9"/>
          <p:cNvSpPr txBox="1"/>
          <p:nvPr/>
        </p:nvSpPr>
        <p:spPr>
          <a:xfrm>
            <a:off x="762000" y="3200400"/>
            <a:ext cx="7696200" cy="461665"/>
          </a:xfrm>
          <a:prstGeom prst="rect">
            <a:avLst/>
          </a:prstGeom>
          <a:noFill/>
        </p:spPr>
        <p:txBody>
          <a:bodyPr wrap="square" rtlCol="0">
            <a:spAutoFit/>
          </a:bodyPr>
          <a:lstStyle/>
          <a:p>
            <a:r>
              <a:rPr lang="en-US" sz="2400" b="1">
                <a:solidFill>
                  <a:srgbClr val="002060"/>
                </a:solidFill>
                <a:latin typeface="Times New Roman" pitchFamily="18" charset="0"/>
                <a:cs typeface="Times New Roman" pitchFamily="18" charset="0"/>
              </a:rPr>
              <a:t>A. Cần ăn nhiều thịt cá.</a:t>
            </a:r>
            <a:endParaRPr lang="vi-VN" sz="2400" b="1">
              <a:solidFill>
                <a:srgbClr val="002060"/>
              </a:solidFill>
              <a:latin typeface="Times New Roman" pitchFamily="18" charset="0"/>
              <a:cs typeface="Times New Roman" pitchFamily="18" charset="0"/>
            </a:endParaRPr>
          </a:p>
        </p:txBody>
      </p:sp>
      <p:sp>
        <p:nvSpPr>
          <p:cNvPr id="11" name="TextBox 10"/>
          <p:cNvSpPr txBox="1"/>
          <p:nvPr/>
        </p:nvSpPr>
        <p:spPr>
          <a:xfrm>
            <a:off x="609600" y="5943599"/>
            <a:ext cx="6248400" cy="461665"/>
          </a:xfrm>
          <a:prstGeom prst="rect">
            <a:avLst/>
          </a:prstGeom>
          <a:noFill/>
        </p:spPr>
        <p:txBody>
          <a:bodyPr wrap="square" rtlCol="0">
            <a:spAutoFit/>
          </a:bodyPr>
          <a:lstStyle/>
          <a:p>
            <a:r>
              <a:rPr lang="en-US" sz="2400" b="1">
                <a:solidFill>
                  <a:srgbClr val="002060"/>
                </a:solidFill>
                <a:latin typeface="Times New Roman" pitchFamily="18" charset="0"/>
                <a:cs typeface="Times New Roman" pitchFamily="18" charset="0"/>
              </a:rPr>
              <a:t>C.  Cần uống nhiều nước ngọt, nước có ga. </a:t>
            </a:r>
            <a:endParaRPr lang="vi-VN" sz="2400" b="1">
              <a:solidFill>
                <a:srgbClr val="002060"/>
              </a:solidFill>
              <a:latin typeface="Times New Roman" pitchFamily="18" charset="0"/>
              <a:cs typeface="Times New Roman" pitchFamily="18" charset="0"/>
            </a:endParaRPr>
          </a:p>
        </p:txBody>
      </p:sp>
      <p:sp>
        <p:nvSpPr>
          <p:cNvPr id="5" name="TextBox 4"/>
          <p:cNvSpPr txBox="1"/>
          <p:nvPr/>
        </p:nvSpPr>
        <p:spPr>
          <a:xfrm>
            <a:off x="2209800" y="990600"/>
            <a:ext cx="3657600" cy="584775"/>
          </a:xfrm>
          <a:prstGeom prst="rect">
            <a:avLst/>
          </a:prstGeom>
          <a:noFill/>
        </p:spPr>
        <p:txBody>
          <a:bodyPr wrap="square" rtlCol="0">
            <a:spAutoFit/>
          </a:bodyPr>
          <a:lstStyle/>
          <a:p>
            <a:r>
              <a:rPr lang="en-US" sz="3200" b="1" u="sng">
                <a:latin typeface="Times New Roman" pitchFamily="18" charset="0"/>
                <a:cs typeface="Times New Roman" pitchFamily="18" charset="0"/>
              </a:rPr>
              <a:t>Môn</a:t>
            </a:r>
            <a:r>
              <a:rPr lang="en-US" sz="3200" b="1">
                <a:latin typeface="Times New Roman" pitchFamily="18" charset="0"/>
                <a:cs typeface="Times New Roman" pitchFamily="18" charset="0"/>
              </a:rPr>
              <a:t> : Khoa học</a:t>
            </a:r>
            <a:endParaRPr lang="vi-VN" sz="3200" b="1">
              <a:latin typeface="Times New Roman" pitchFamily="18" charset="0"/>
              <a:cs typeface="Times New Roman" pitchFamily="18" charset="0"/>
            </a:endParaRPr>
          </a:p>
        </p:txBody>
      </p:sp>
      <p:sp>
        <p:nvSpPr>
          <p:cNvPr id="6" name="TextBox 5"/>
          <p:cNvSpPr txBox="1"/>
          <p:nvPr/>
        </p:nvSpPr>
        <p:spPr>
          <a:xfrm>
            <a:off x="914400" y="3810000"/>
            <a:ext cx="5638800" cy="369332"/>
          </a:xfrm>
          <a:prstGeom prst="rect">
            <a:avLst/>
          </a:prstGeom>
          <a:noFill/>
        </p:spPr>
        <p:txBody>
          <a:bodyPr wrap="square" rtlCol="0">
            <a:spAutoFit/>
          </a:bodyPr>
          <a:lstStyle/>
          <a:p>
            <a:endParaRPr lang="vi-VN"/>
          </a:p>
        </p:txBody>
      </p:sp>
      <p:sp>
        <p:nvSpPr>
          <p:cNvPr id="3" name="TextBox 2"/>
          <p:cNvSpPr txBox="1"/>
          <p:nvPr/>
        </p:nvSpPr>
        <p:spPr>
          <a:xfrm>
            <a:off x="914400" y="2819400"/>
            <a:ext cx="6629400" cy="461665"/>
          </a:xfrm>
          <a:prstGeom prst="rect">
            <a:avLst/>
          </a:prstGeom>
          <a:noFill/>
        </p:spPr>
        <p:txBody>
          <a:bodyPr wrap="square" rtlCol="0">
            <a:spAutoFit/>
          </a:bodyPr>
          <a:lstStyle/>
          <a:p>
            <a:r>
              <a:rPr lang="en-US" sz="2000" b="1">
                <a:latin typeface="Times New Roman" pitchFamily="18" charset="0"/>
                <a:cs typeface="Times New Roman" pitchFamily="18" charset="0"/>
              </a:rPr>
              <a:t>+ </a:t>
            </a:r>
            <a:r>
              <a:rPr lang="en-US" sz="2400" b="1">
                <a:latin typeface="Times New Roman" pitchFamily="18" charset="0"/>
                <a:cs typeface="Times New Roman" pitchFamily="18" charset="0"/>
              </a:rPr>
              <a:t>Khi bị bệnh em cần ăn, uống như thế nào ?</a:t>
            </a:r>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051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0" grpId="1"/>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untitled"/>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6019800" y="44196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ong"/>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3048000" y="4419600"/>
            <a:ext cx="3001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houng"/>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0" y="4419600"/>
            <a:ext cx="30559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990600" y="1219200"/>
            <a:ext cx="74676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dirty="0">
                <a:solidFill>
                  <a:schemeClr val="hlink"/>
                </a:solidFill>
              </a:rPr>
              <a:t>       </a:t>
            </a:r>
            <a:endParaRPr lang="en-US" sz="2400" b="1" dirty="0">
              <a:solidFill>
                <a:schemeClr val="hlink"/>
              </a:solidFill>
              <a:latin typeface="Times New Roman" panose="02020603050405020304" pitchFamily="18" charset="0"/>
              <a:cs typeface="Times New Roman" panose="02020603050405020304" pitchFamily="18" charset="0"/>
            </a:endParaRPr>
          </a:p>
          <a:p>
            <a:pPr eaLnBrk="1" hangingPunct="1">
              <a:spcBef>
                <a:spcPct val="50000"/>
              </a:spcBef>
            </a:pPr>
            <a:endParaRPr lang="en-US" sz="2400" dirty="0"/>
          </a:p>
        </p:txBody>
      </p:sp>
      <p:sp>
        <p:nvSpPr>
          <p:cNvPr id="13" name="Text Box 13"/>
          <p:cNvSpPr txBox="1">
            <a:spLocks noChangeArrowheads="1"/>
          </p:cNvSpPr>
          <p:nvPr/>
        </p:nvSpPr>
        <p:spPr bwMode="auto">
          <a:xfrm>
            <a:off x="0" y="3072130"/>
            <a:ext cx="16764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dirty="0"/>
              <a:t> </a:t>
            </a:r>
          </a:p>
          <a:p>
            <a:pPr eaLnBrk="1" hangingPunct="1">
              <a:spcBef>
                <a:spcPct val="50000"/>
              </a:spcBef>
            </a:pPr>
            <a:endParaRPr lang="en-US" sz="2400" dirty="0"/>
          </a:p>
        </p:txBody>
      </p:sp>
      <p:sp>
        <p:nvSpPr>
          <p:cNvPr id="14" name="Text Box 16"/>
          <p:cNvSpPr txBox="1">
            <a:spLocks noChangeArrowheads="1"/>
          </p:cNvSpPr>
          <p:nvPr/>
        </p:nvSpPr>
        <p:spPr bwMode="auto">
          <a:xfrm>
            <a:off x="1418591" y="1492885"/>
            <a:ext cx="764921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400" b="1">
                <a:latin typeface="Times New Roman" panose="02020603050405020304" pitchFamily="18" charset="0"/>
                <a:cs typeface="Times New Roman" panose="02020603050405020304" pitchFamily="18" charset="0"/>
              </a:rPr>
              <a:t>- Không chơi đùa gần hồ, ao, sông, suối, hố bom...</a:t>
            </a:r>
          </a:p>
          <a:p>
            <a:pPr algn="just" eaLnBrk="1" hangingPunct="1"/>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đậy</a:t>
            </a:r>
            <a:r>
              <a:rPr lang="en-US" sz="2400" b="1" dirty="0">
                <a:latin typeface="Times New Roman" panose="02020603050405020304" pitchFamily="18" charset="0"/>
                <a:cs typeface="Times New Roman" panose="02020603050405020304" pitchFamily="18" charset="0"/>
              </a:rPr>
              <a:t>. Chum, </a:t>
            </a:r>
            <a:r>
              <a:rPr lang="en-US" sz="2400" b="1" dirty="0" err="1">
                <a:latin typeface="Times New Roman" panose="02020603050405020304" pitchFamily="18" charset="0"/>
                <a:cs typeface="Times New Roman" panose="02020603050405020304" pitchFamily="18" charset="0"/>
              </a:rPr>
              <a:t>vại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nước</a:t>
            </a:r>
            <a:r>
              <a:rPr lang="en-US" sz="2400" b="1">
                <a:latin typeface="Times New Roman" panose="02020603050405020304" pitchFamily="18" charset="0"/>
                <a:cs typeface="Times New Roman" panose="02020603050405020304" pitchFamily="18" charset="0"/>
              </a:rPr>
              <a:t> phải có </a:t>
            </a:r>
            <a:r>
              <a:rPr lang="en-US" sz="2400" b="1" dirty="0" err="1">
                <a:latin typeface="Times New Roman" panose="02020603050405020304" pitchFamily="18" charset="0"/>
                <a:cs typeface="Times New Roman" panose="02020603050405020304" pitchFamily="18" charset="0"/>
              </a:rPr>
              <a:t>nắp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đậy</a:t>
            </a:r>
            <a:r>
              <a:rPr lang="en-US" sz="2400" b="1" dirty="0">
                <a:latin typeface="Times New Roman" panose="02020603050405020304" pitchFamily="18" charset="0"/>
                <a:cs typeface="Times New Roman" panose="02020603050405020304" pitchFamily="18" charset="0"/>
              </a:rPr>
              <a:t>.</a:t>
            </a:r>
          </a:p>
          <a:p>
            <a:pPr algn="just" eaLnBrk="1" hangingPunct="1"/>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tham</a:t>
            </a:r>
            <a:r>
              <a:rPr lang="en-US" sz="2400" b="1">
                <a:latin typeface="Times New Roman" panose="02020603050405020304" pitchFamily="18" charset="0"/>
                <a:cs typeface="Times New Roman" panose="02020603050405020304" pitchFamily="18" charset="0"/>
              </a:rPr>
              <a:t> gia các phương tiện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thủy</a:t>
            </a:r>
            <a:r>
              <a:rPr lang="en-US" sz="2400" b="1">
                <a:latin typeface="Times New Roman" panose="02020603050405020304" pitchFamily="18" charset="0"/>
                <a:cs typeface="Times New Roman" panose="02020603050405020304" pitchFamily="18" charset="0"/>
              </a:rPr>
              <a:t>.</a:t>
            </a:r>
          </a:p>
          <a:p>
            <a:pPr algn="just" eaLnBrk="1" hangingPunct="1"/>
            <a:endParaRPr lang="en-US" sz="2400" b="1">
              <a:latin typeface="Times New Roman" panose="02020603050405020304" pitchFamily="18" charset="0"/>
              <a:cs typeface="Times New Roman" panose="02020603050405020304" pitchFamily="18" charset="0"/>
            </a:endParaRPr>
          </a:p>
          <a:p>
            <a:pPr algn="just" eaLnBrk="1" hangingPunct="1"/>
            <a:endParaRPr lang="en-US" sz="2000" b="1">
              <a:latin typeface="Times New Roman" panose="02020603050405020304" pitchFamily="18" charset="0"/>
              <a:cs typeface="Times New Roman" panose="02020603050405020304" pitchFamily="18" charset="0"/>
            </a:endParaRPr>
          </a:p>
          <a:p>
            <a:pPr algn="just" eaLnBrk="1" hangingPunct="1"/>
            <a:endParaRPr lang="en-US" sz="2000" b="1">
              <a:latin typeface="Times New Roman" panose="02020603050405020304" pitchFamily="18" charset="0"/>
              <a:cs typeface="Times New Roman" panose="02020603050405020304" pitchFamily="18" charset="0"/>
            </a:endParaRPr>
          </a:p>
          <a:p>
            <a:pPr algn="just" eaLnBrk="1" hangingPunct="1"/>
            <a:endParaRPr lang="en-US" sz="2000" b="1" dirty="0">
              <a:latin typeface="Times New Roman" panose="02020603050405020304" pitchFamily="18" charset="0"/>
              <a:cs typeface="Times New Roman" panose="02020603050405020304" pitchFamily="18" charset="0"/>
            </a:endParaRPr>
          </a:p>
          <a:p>
            <a:pPr algn="just" eaLnBrk="1" hangingPunct="1">
              <a:spcBef>
                <a:spcPct val="50000"/>
              </a:spcBef>
            </a:pPr>
            <a:endParaRPr lang="en-US" sz="2000" dirty="0"/>
          </a:p>
        </p:txBody>
      </p:sp>
      <p:sp>
        <p:nvSpPr>
          <p:cNvPr id="15" name="Text Box 14"/>
          <p:cNvSpPr txBox="1">
            <a:spLocks noChangeArrowheads="1"/>
          </p:cNvSpPr>
          <p:nvPr/>
        </p:nvSpPr>
        <p:spPr bwMode="auto">
          <a:xfrm>
            <a:off x="-76200" y="3276600"/>
            <a:ext cx="1981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000" dirty="0"/>
              <a:t> </a:t>
            </a:r>
          </a:p>
          <a:p>
            <a:pPr eaLnBrk="1" hangingPunct="1">
              <a:spcBef>
                <a:spcPct val="50000"/>
              </a:spcBef>
            </a:pPr>
            <a:endParaRPr lang="en-US" sz="2000" dirty="0"/>
          </a:p>
        </p:txBody>
      </p:sp>
      <p:sp>
        <p:nvSpPr>
          <p:cNvPr id="16" name="Rectangle 5"/>
          <p:cNvSpPr>
            <a:spLocks noChangeArrowheads="1"/>
          </p:cNvSpPr>
          <p:nvPr/>
        </p:nvSpPr>
        <p:spPr bwMode="auto">
          <a:xfrm>
            <a:off x="1714500" y="2753360"/>
            <a:ext cx="7429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n-US" sz="2400" b="1" dirty="0"/>
          </a:p>
          <a:p>
            <a:pPr algn="just"/>
            <a:endParaRPr lang="en-US" sz="2400" b="1" dirty="0">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-Tuyệt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không</a:t>
            </a:r>
            <a:r>
              <a:rPr lang="en-US" sz="2400" b="1">
                <a:latin typeface="Times New Roman" panose="02020603050405020304" pitchFamily="18" charset="0"/>
                <a:cs typeface="Times New Roman" panose="02020603050405020304" pitchFamily="18" charset="0"/>
              </a:rPr>
              <a:t> lội, tắm ở sông, suối, ao, hồ, hố bom và vùng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mưa</a:t>
            </a:r>
            <a:r>
              <a:rPr lang="en-US" sz="2400" b="1">
                <a:latin typeface="Times New Roman" panose="02020603050405020304" pitchFamily="18" charset="0"/>
                <a:cs typeface="Times New Roman" panose="02020603050405020304" pitchFamily="18" charset="0"/>
              </a:rPr>
              <a:t> lũ, dông, bão...</a:t>
            </a:r>
            <a:endParaRPr lang="en-US" sz="2400" b="1" dirty="0">
              <a:latin typeface="Times New Roman" panose="02020603050405020304" pitchFamily="18" charset="0"/>
              <a:cs typeface="Times New Roman" panose="02020603050405020304" pitchFamily="18" charset="0"/>
            </a:endParaRPr>
          </a:p>
        </p:txBody>
      </p:sp>
      <p:sp>
        <p:nvSpPr>
          <p:cNvPr id="2" name="Rectangles 1"/>
          <p:cNvSpPr/>
          <p:nvPr/>
        </p:nvSpPr>
        <p:spPr>
          <a:xfrm>
            <a:off x="718185" y="154305"/>
            <a:ext cx="8011795" cy="829945"/>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nchor="t">
            <a:spAutoFit/>
            <a:scene3d>
              <a:camera prst="orthographicFront"/>
              <a:lightRig rig="threePt" dir="t"/>
            </a:scene3d>
          </a:bodyPr>
          <a:lstStyle/>
          <a:p>
            <a:pPr algn="ctr"/>
            <a:r>
              <a:rPr lang="en-US" sz="2400" b="1" dirty="0">
                <a:solidFill>
                  <a:schemeClr val="accent4"/>
                </a:solidFill>
                <a:effectLst>
                  <a:outerShdw blurRad="38100" dist="38100" dir="2700000" algn="tl">
                    <a:srgbClr val="000000">
                      <a:alpha val="43137"/>
                    </a:srgbClr>
                  </a:outerShdw>
                </a:effectLst>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Chúng</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ta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nên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và</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không</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nên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làm</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gì</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để</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phòng</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tránh</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tai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nạn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đuối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trong</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cuộc</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sống</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hằng</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ngày</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endPar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
        <p:nvSpPr>
          <p:cNvPr id="3" name="Right Arrow 2"/>
          <p:cNvSpPr/>
          <p:nvPr/>
        </p:nvSpPr>
        <p:spPr>
          <a:xfrm>
            <a:off x="-152400" y="1066800"/>
            <a:ext cx="157099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sym typeface="+mn-ea"/>
              </a:rPr>
              <a:t>Nên</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làm</a:t>
            </a:r>
            <a:endParaRPr lang="en-US" sz="2400" b="1" i="1" dirty="0">
              <a:solidFill>
                <a:srgbClr val="FFFF00"/>
              </a:solidFill>
              <a:latin typeface="Times New Roman" panose="02020603050405020304" pitchFamily="18" charset="0"/>
              <a:cs typeface="Times New Roman" panose="02020603050405020304" pitchFamily="18" charset="0"/>
              <a:sym typeface="+mn-ea"/>
            </a:endParaRPr>
          </a:p>
        </p:txBody>
      </p:sp>
      <p:sp>
        <p:nvSpPr>
          <p:cNvPr id="4" name="Right Arrow 3"/>
          <p:cNvSpPr/>
          <p:nvPr/>
        </p:nvSpPr>
        <p:spPr>
          <a:xfrm>
            <a:off x="0" y="3225165"/>
            <a:ext cx="1715135" cy="86169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a:solidFill>
                  <a:srgbClr val="FF0000"/>
                </a:solidFill>
                <a:latin typeface="Times New Roman" panose="02020603050405020304" pitchFamily="18" charset="0"/>
                <a:cs typeface="Times New Roman" panose="02020603050405020304" pitchFamily="18" charset="0"/>
                <a:sym typeface="+mn-ea"/>
              </a:rPr>
              <a:t>Không nên làm </a:t>
            </a:r>
            <a:endParaRPr lang="en-US" sz="2000" b="1" i="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cBhvr>
                                    </p:anim>
                                  </p:childTnLst>
                                </p:cTn>
                              </p:par>
                              <p:par>
                                <p:cTn id="23" presetID="24"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to="" calcmode="lin" valueType="num">
                                      <p:cBhvr>
                                        <p:cTn id="25" dur="1" fill="hold"/>
                                        <p:tgtEl>
                                          <p:spTgt spid="15"/>
                                        </p:tgtEl>
                                      </p:cBhvr>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500"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55"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500"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55"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3" grpId="0" animBg="1"/>
      <p:bldP spid="3" grpId="1"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IMG05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Text Box 11"/>
          <p:cNvSpPr txBox="1">
            <a:spLocks noChangeArrowheads="1"/>
          </p:cNvSpPr>
          <p:nvPr/>
        </p:nvSpPr>
        <p:spPr bwMode="auto">
          <a:xfrm>
            <a:off x="762000" y="1219200"/>
            <a:ext cx="7510145" cy="11988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Các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hình</a:t>
            </a:r>
            <a:r>
              <a:rPr lang="en-US" sz="2400" b="1" dirty="0">
                <a:solidFill>
                  <a:srgbClr val="FF0000"/>
                </a:solidFill>
                <a:latin typeface="Times New Roman" panose="02020603050405020304" pitchFamily="18" charset="0"/>
                <a:cs typeface="Times New Roman" panose="02020603050405020304" pitchFamily="18" charset="0"/>
              </a:rPr>
              <a:t> minh </a:t>
            </a:r>
            <a:r>
              <a:rPr lang="en-US" sz="2400" b="1" dirty="0" err="1">
                <a:solidFill>
                  <a:srgbClr val="FF0000"/>
                </a:solidFill>
                <a:latin typeface="Times New Roman" panose="02020603050405020304" pitchFamily="18" charset="0"/>
                <a:cs typeface="Times New Roman" panose="02020603050405020304" pitchFamily="18" charset="0"/>
              </a:rPr>
              <a:t>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a:t>
            </a:r>
          </a:p>
          <a:p>
            <a:pPr algn="l" eaLnBrk="1" hangingPunct="1"/>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Nên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bơi</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đâu</a:t>
            </a:r>
            <a:r>
              <a:rPr lang="en-US" sz="2400" b="1" dirty="0">
                <a:solidFill>
                  <a:srgbClr val="FF0000"/>
                </a:solidFill>
                <a:latin typeface="Times New Roman" panose="02020603050405020304" pitchFamily="18" charset="0"/>
                <a:cs typeface="Times New Roman" panose="02020603050405020304" pitchFamily="18" charset="0"/>
              </a:rPr>
              <a:t>?</a:t>
            </a:r>
          </a:p>
          <a:p>
            <a:pPr algn="l" eaLnBrk="1" hangingPunct="1"/>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Trước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83980" name="Picture 12" descr="Digit 180"/>
          <p:cNvPicPr>
            <a:picLocks noChangeAspect="1" noChangeArrowheads="1" noCrop="1"/>
          </p:cNvPicPr>
          <p:nvPr/>
        </p:nvPicPr>
        <p:blipFill>
          <a:blip r:embed="rId3"/>
          <a:srcRect/>
          <a:stretch>
            <a:fillRect/>
          </a:stretch>
        </p:blipFill>
        <p:spPr bwMode="auto">
          <a:xfrm>
            <a:off x="6863715" y="762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3" descr="images663389_IMG_Thay_giao_day_boi_cho_HS_khoi_4_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919" y="4648200"/>
            <a:ext cx="4443549" cy="191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4" descr="ANd9GcTVyox1LSvDhguJInEKVJb6VJkzt46HL6qcJpQmgj75Rq33Y9p3f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0"/>
            <a:ext cx="3048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868" y="2514600"/>
            <a:ext cx="441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131538" y="3834825"/>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dirty="0">
                <a:solidFill>
                  <a:srgbClr val="FF0000"/>
                </a:solidFill>
              </a:rPr>
              <a:t>8</a:t>
            </a:r>
          </a:p>
        </p:txBody>
      </p:sp>
      <p:sp>
        <p:nvSpPr>
          <p:cNvPr id="15" name="TextBox 14"/>
          <p:cNvSpPr txBox="1"/>
          <p:nvPr/>
        </p:nvSpPr>
        <p:spPr>
          <a:xfrm>
            <a:off x="3336471" y="3831997"/>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dirty="0">
                <a:solidFill>
                  <a:srgbClr val="FF0000"/>
                </a:solidFill>
              </a:rPr>
              <a:t>7</a:t>
            </a:r>
          </a:p>
        </p:txBody>
      </p:sp>
      <p:sp>
        <p:nvSpPr>
          <p:cNvPr id="16" name="TextBox 15"/>
          <p:cNvSpPr txBox="1"/>
          <p:nvPr/>
        </p:nvSpPr>
        <p:spPr>
          <a:xfrm>
            <a:off x="4267200" y="5974957"/>
            <a:ext cx="7239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dirty="0">
                <a:solidFill>
                  <a:srgbClr val="FF0000"/>
                </a:solidFill>
              </a:rPr>
              <a:t>10</a:t>
            </a:r>
          </a:p>
        </p:txBody>
      </p:sp>
      <p:sp>
        <p:nvSpPr>
          <p:cNvPr id="17" name="TextBox 16"/>
          <p:cNvSpPr txBox="1"/>
          <p:nvPr/>
        </p:nvSpPr>
        <p:spPr>
          <a:xfrm>
            <a:off x="876300" y="5932940"/>
            <a:ext cx="381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dirty="0">
                <a:solidFill>
                  <a:srgbClr val="FF0000"/>
                </a:solidFill>
              </a:rPr>
              <a:t>9</a:t>
            </a:r>
          </a:p>
        </p:txBody>
      </p:sp>
      <p:sp>
        <p:nvSpPr>
          <p:cNvPr id="12312" name="Text Box 25"/>
          <p:cNvSpPr txBox="1">
            <a:spLocks noChangeArrowheads="1"/>
          </p:cNvSpPr>
          <p:nvPr/>
        </p:nvSpPr>
        <p:spPr bwMode="auto">
          <a:xfrm>
            <a:off x="297815" y="301625"/>
            <a:ext cx="5076825" cy="4603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1. Phòng tránh tai nạn đuối nước</a:t>
            </a:r>
            <a:endParaRPr lang="en-US" sz="2400" b="1" dirty="0" err="1">
              <a:latin typeface="Times New Roman" panose="02020603050405020304" pitchFamily="18" charset="0"/>
              <a:cs typeface="Times New Roman" panose="02020603050405020304" pitchFamily="18" charset="0"/>
            </a:endParaRPr>
          </a:p>
        </p:txBody>
      </p:sp>
      <p:sp>
        <p:nvSpPr>
          <p:cNvPr id="2" name="Text Box 25"/>
          <p:cNvSpPr txBox="1">
            <a:spLocks noChangeArrowheads="1"/>
          </p:cNvSpPr>
          <p:nvPr/>
        </p:nvSpPr>
        <p:spPr bwMode="auto">
          <a:xfrm>
            <a:off x="380546" y="753519"/>
            <a:ext cx="6182995" cy="82994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2060"/>
                </a:solidFill>
                <a:effectLst/>
                <a:latin typeface="Times New Roman" panose="02020603050405020304" pitchFamily="18" charset="0"/>
                <a:cs typeface="Times New Roman" panose="02020603050405020304" pitchFamily="18" charset="0"/>
                <a:sym typeface="+mn-ea"/>
              </a:rPr>
              <a:t>2.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Một</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sô</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nguyên</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tắc</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khi</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dirty="0" err="1">
                <a:solidFill>
                  <a:srgbClr val="002060"/>
                </a:solidFill>
                <a:effectLst/>
                <a:latin typeface="Times New Roman" panose="02020603050405020304" pitchFamily="18" charset="0"/>
                <a:cs typeface="Times New Roman" panose="02020603050405020304" pitchFamily="18" charset="0"/>
                <a:sym typeface="+mn-ea"/>
              </a:rPr>
              <a:t>tập</a:t>
            </a:r>
            <a:r>
              <a:rPr lang="en-US" sz="2400" b="1" dirty="0">
                <a:solidFill>
                  <a:srgbClr val="002060"/>
                </a:solidFill>
                <a:effectLst/>
                <a:latin typeface="Times New Roman" panose="02020603050405020304" pitchFamily="18" charset="0"/>
                <a:cs typeface="Times New Roman" panose="02020603050405020304" pitchFamily="18" charset="0"/>
                <a:sym typeface="+mn-ea"/>
              </a:rPr>
              <a:t> </a:t>
            </a:r>
            <a:r>
              <a:rPr lang="en-US" sz="2400" b="1" err="1">
                <a:solidFill>
                  <a:srgbClr val="002060"/>
                </a:solidFill>
                <a:effectLst/>
                <a:latin typeface="Times New Roman" panose="02020603050405020304" pitchFamily="18" charset="0"/>
                <a:cs typeface="Times New Roman" panose="02020603050405020304" pitchFamily="18" charset="0"/>
                <a:sym typeface="+mn-ea"/>
              </a:rPr>
              <a:t>bơi</a:t>
            </a:r>
            <a:r>
              <a:rPr lang="en-US" sz="2400" b="1">
                <a:solidFill>
                  <a:srgbClr val="002060"/>
                </a:solidFill>
                <a:effectLst/>
                <a:latin typeface="Times New Roman" panose="02020603050405020304" pitchFamily="18" charset="0"/>
                <a:cs typeface="Times New Roman" panose="02020603050405020304" pitchFamily="18" charset="0"/>
                <a:sym typeface="+mn-ea"/>
              </a:rPr>
              <a:t> và khi bơi</a:t>
            </a:r>
            <a:endParaRPr lang="en-US" sz="2400" b="1" dirty="0">
              <a:solidFill>
                <a:srgbClr val="002060"/>
              </a:solidFill>
              <a:effectLst/>
              <a:latin typeface="Times New Roman" panose="02020603050405020304" pitchFamily="18" charset="0"/>
              <a:cs typeface="Times New Roman" panose="02020603050405020304" pitchFamily="18" charset="0"/>
            </a:endParaRPr>
          </a:p>
          <a:p>
            <a:pPr eaLnBrk="1" hangingPunct="1"/>
            <a:endParaRPr lang="en-US" sz="2400" b="1" dirty="0">
              <a:solidFill>
                <a:schemeClr val="tx2">
                  <a:lumMod val="60000"/>
                  <a:lumOff val="4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checkerboard(across)">
                                      <p:cBhvr>
                                        <p:cTn id="7" dur="500"/>
                                        <p:tgtEl>
                                          <p:spTgt spid="1231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3979"/>
                                        </p:tgtEl>
                                        <p:attrNameLst>
                                          <p:attrName>style.visibility</p:attrName>
                                        </p:attrNameLst>
                                      </p:cBhvr>
                                      <p:to>
                                        <p:strVal val="visible"/>
                                      </p:to>
                                    </p:set>
                                    <p:animEffect transition="in" filter="blinds(horizontal)">
                                      <p:cBhvr>
                                        <p:cTn id="16" dur="500"/>
                                        <p:tgtEl>
                                          <p:spTgt spid="8397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83980"/>
                                        </p:tgtEl>
                                        <p:attrNameLst>
                                          <p:attrName>style.visibility</p:attrName>
                                        </p:attrNameLst>
                                      </p:cBhvr>
                                      <p:to>
                                        <p:strVal val="visible"/>
                                      </p:to>
                                    </p:set>
                                    <p:animEffect transition="in" filter="box(in)">
                                      <p:cBhvr>
                                        <p:cTn id="21" dur="500"/>
                                        <p:tgtEl>
                                          <p:spTgt spid="83980"/>
                                        </p:tgtEl>
                                      </p:cBhvr>
                                    </p:animEffect>
                                  </p:childTnLst>
                                </p:cTn>
                              </p:par>
                              <p:par>
                                <p:cTn id="22" presetID="4"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4"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bldLvl="0" animBg="1"/>
      <p:bldP spid="83979" grpId="1" animBg="1"/>
      <p:bldP spid="123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2611755"/>
            <a:ext cx="4166235" cy="38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5072" y="817880"/>
            <a:ext cx="6602693" cy="523220"/>
          </a:xfrm>
          <a:prstGeom prst="rect">
            <a:avLst/>
          </a:prstGeom>
        </p:spPr>
        <p:txBody>
          <a:bodyPr wrap="square">
            <a:spAutoFit/>
          </a:bodyPr>
          <a:lstStyle/>
          <a:p>
            <a:r>
              <a:rPr lang="en-US" sz="28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bơi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bơi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131445" y="2611755"/>
            <a:ext cx="4427220" cy="3841115"/>
          </a:xfrm>
          <a:prstGeom prst="rect">
            <a:avLst/>
          </a:prstGeom>
        </p:spPr>
      </p:pic>
      <p:pic>
        <p:nvPicPr>
          <p:cNvPr id="10" name="Picture 9"/>
          <p:cNvPicPr>
            <a:picLocks noChangeAspect="1"/>
          </p:cNvPicPr>
          <p:nvPr/>
        </p:nvPicPr>
        <p:blipFill>
          <a:blip r:embed="rId4"/>
          <a:stretch>
            <a:fillRect/>
          </a:stretch>
        </p:blipFill>
        <p:spPr>
          <a:xfrm>
            <a:off x="1560830" y="2199640"/>
            <a:ext cx="5783580" cy="3841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par>
                                <p:cTn id="25" presetID="7" presetClass="entr" presetSubtype="4" fill="hold" nodeType="withEffect">
                                  <p:stCondLst>
                                    <p:cond delay="0"/>
                                  </p:stCondLst>
                                  <p:childTnLst>
                                    <p:set>
                                      <p:cBhvr>
                                        <p:cTn id="26" dur="1000"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8229600" cy="369332"/>
          </a:xfrm>
          <a:prstGeom prst="rect">
            <a:avLst/>
          </a:prstGeom>
          <a:noFill/>
        </p:spPr>
        <p:txBody>
          <a:bodyPr wrap="square" rtlCol="0">
            <a:spAutoFit/>
          </a:bodyPr>
          <a:lstStyle/>
          <a:p>
            <a:endParaRPr lang="vi-VN"/>
          </a:p>
        </p:txBody>
      </p:sp>
      <p:pic>
        <p:nvPicPr>
          <p:cNvPr id="4" name="Picture 9" descr="C:\Users\Administrator\Pictures\20150614111254-tam.jpg"/>
          <p:cNvPicPr>
            <a:picLocks noChangeAspect="1" noChangeArrowheads="1"/>
          </p:cNvPicPr>
          <p:nvPr/>
        </p:nvPicPr>
        <p:blipFill>
          <a:blip r:embed="rId3"/>
          <a:srcRect/>
          <a:stretch>
            <a:fillRect/>
          </a:stretch>
        </p:blipFill>
        <p:spPr bwMode="auto">
          <a:xfrm>
            <a:off x="1214085" y="533400"/>
            <a:ext cx="7565408" cy="4552635"/>
          </a:xfrm>
          <a:prstGeom prst="rect">
            <a:avLst/>
          </a:prstGeom>
          <a:noFill/>
          <a:ln w="9525">
            <a:noFill/>
            <a:miter lim="800000"/>
            <a:headEnd/>
            <a:tailEnd/>
          </a:ln>
        </p:spPr>
      </p:pic>
      <p:sp>
        <p:nvSpPr>
          <p:cNvPr id="5" name="TextBox 4"/>
          <p:cNvSpPr txBox="1"/>
          <p:nvPr/>
        </p:nvSpPr>
        <p:spPr>
          <a:xfrm>
            <a:off x="1371600" y="5486400"/>
            <a:ext cx="7391400" cy="830997"/>
          </a:xfrm>
          <a:prstGeom prst="rect">
            <a:avLst/>
          </a:prstGeom>
          <a:noFill/>
        </p:spPr>
        <p:txBody>
          <a:bodyPr wrap="square" rtlCol="0">
            <a:spAutoFit/>
          </a:bodyPr>
          <a:lstStyle/>
          <a:p>
            <a:r>
              <a:rPr lang="en-US" sz="2400" b="1">
                <a:latin typeface="Times New Roman" pitchFamily="18" charset="0"/>
                <a:cs typeface="Times New Roman" pitchFamily="18" charset="0"/>
              </a:rPr>
              <a:t>    </a:t>
            </a:r>
            <a:r>
              <a:rPr lang="en-US" sz="2400" b="1">
                <a:solidFill>
                  <a:srgbClr val="C00000"/>
                </a:solidFill>
                <a:latin typeface="Times New Roman" pitchFamily="18" charset="0"/>
                <a:cs typeface="Times New Roman" pitchFamily="18" charset="0"/>
              </a:rPr>
              <a:t>Sau khi bơi về phải tắm, gội lại bằng sạch : nước máy hoặc nước lấy từ dưới giếng lên.</a:t>
            </a:r>
            <a:endParaRPr lang="vi-VN" sz="2400" b="1">
              <a:solidFill>
                <a:srgbClr val="C00000"/>
              </a:solidFill>
              <a:latin typeface="Times New Roman" pitchFamily="18" charset="0"/>
              <a:cs typeface="Times New Roman" pitchFamily="18" charset="0"/>
            </a:endParaRPr>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0" y="1752600"/>
            <a:ext cx="9144000" cy="604780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b="1">
                <a:solidFill>
                  <a:schemeClr val="hlink"/>
                </a:solidFill>
              </a:rPr>
              <a:t> </a:t>
            </a:r>
            <a:r>
              <a:rPr lang="en-US" sz="2400" b="1">
                <a:solidFill>
                  <a:srgbClr val="FF0000"/>
                </a:solidFill>
                <a:latin typeface="Times New Roman" panose="02020603050405020304" pitchFamily="18" charset="0"/>
              </a:rPr>
              <a:t>Tình </a:t>
            </a:r>
            <a:r>
              <a:rPr lang="en-US" sz="2400" b="1" dirty="0" err="1">
                <a:solidFill>
                  <a:srgbClr val="FF0000"/>
                </a:solidFill>
                <a:latin typeface="Times New Roman" panose="02020603050405020304" pitchFamily="18" charset="0"/>
              </a:rPr>
              <a:t>huống</a:t>
            </a:r>
            <a:r>
              <a:rPr lang="en-US" sz="2400" b="1" dirty="0">
                <a:solidFill>
                  <a:srgbClr val="FF0000"/>
                </a:solidFill>
                <a:latin typeface="Times New Roman" panose="02020603050405020304" pitchFamily="18" charset="0"/>
              </a:rPr>
              <a:t> 1</a:t>
            </a:r>
            <a:r>
              <a:rPr lang="en-US" sz="2400" b="1" dirty="0">
                <a:latin typeface="Times New Roman" panose="02020603050405020304" pitchFamily="18" charset="0"/>
              </a:rPr>
              <a:t>: </a:t>
            </a:r>
            <a:r>
              <a:rPr lang="en-US" sz="2400" b="1" dirty="0" err="1">
                <a:latin typeface="Times New Roman" panose="02020603050405020304" pitchFamily="18" charset="0"/>
              </a:rPr>
              <a:t>Đi</a:t>
            </a:r>
            <a:r>
              <a:rPr lang="en-US" sz="2400" b="1" dirty="0">
                <a:latin typeface="Times New Roman" panose="02020603050405020304" pitchFamily="18" charset="0"/>
              </a:rPr>
              <a:t> </a:t>
            </a:r>
            <a:r>
              <a:rPr lang="en-US" sz="2400" b="1" dirty="0" err="1">
                <a:latin typeface="Times New Roman" panose="02020603050405020304" pitchFamily="18" charset="0"/>
              </a:rPr>
              <a:t>học</a:t>
            </a:r>
            <a:r>
              <a:rPr lang="en-US" sz="2400" b="1" dirty="0">
                <a:latin typeface="Times New Roman" panose="02020603050405020304" pitchFamily="18" charset="0"/>
              </a:rPr>
              <a:t> </a:t>
            </a:r>
            <a:r>
              <a:rPr lang="en-US" sz="2400" b="1" err="1">
                <a:latin typeface="Times New Roman" panose="02020603050405020304" pitchFamily="18" charset="0"/>
              </a:rPr>
              <a:t>về</a:t>
            </a:r>
            <a:r>
              <a:rPr lang="en-US" sz="2400" b="1">
                <a:latin typeface="Times New Roman" panose="02020603050405020304" pitchFamily="18" charset="0"/>
              </a:rPr>
              <a:t> Ty thấy </a:t>
            </a:r>
            <a:r>
              <a:rPr lang="en-US" sz="2400" b="1" err="1">
                <a:latin typeface="Times New Roman" panose="02020603050405020304" pitchFamily="18" charset="0"/>
              </a:rPr>
              <a:t>mấy</a:t>
            </a:r>
            <a:r>
              <a:rPr lang="en-US" sz="2400" b="1">
                <a:latin typeface="Times New Roman" panose="02020603050405020304" pitchFamily="18" charset="0"/>
              </a:rPr>
              <a:t> bạn đang </a:t>
            </a:r>
            <a:r>
              <a:rPr lang="en-US" sz="2400" b="1" dirty="0" err="1">
                <a:latin typeface="Times New Roman" panose="02020603050405020304" pitchFamily="18" charset="0"/>
              </a:rPr>
              <a:t>tranh</a:t>
            </a:r>
            <a:r>
              <a:rPr lang="en-US" sz="2400" b="1" dirty="0">
                <a:latin typeface="Times New Roman" panose="02020603050405020304" pitchFamily="18" charset="0"/>
              </a:rPr>
              <a:t> </a:t>
            </a:r>
            <a:r>
              <a:rPr lang="en-US" sz="2400" b="1" dirty="0" err="1">
                <a:latin typeface="Times New Roman" panose="02020603050405020304" pitchFamily="18" charset="0"/>
              </a:rPr>
              <a:t>nhau</a:t>
            </a:r>
            <a:r>
              <a:rPr lang="en-US" sz="2400" b="1" dirty="0">
                <a:latin typeface="Times New Roman" panose="02020603050405020304" pitchFamily="18" charset="0"/>
              </a:rPr>
              <a:t> </a:t>
            </a:r>
            <a:r>
              <a:rPr lang="en-US" sz="2400" b="1" dirty="0" err="1">
                <a:latin typeface="Times New Roman" panose="02020603050405020304" pitchFamily="18" charset="0"/>
              </a:rPr>
              <a:t>cúi</a:t>
            </a:r>
            <a:r>
              <a:rPr lang="en-US" sz="2400" b="1" dirty="0">
                <a:latin typeface="Times New Roman" panose="02020603050405020304" pitchFamily="18" charset="0"/>
              </a:rPr>
              <a:t> </a:t>
            </a:r>
            <a:r>
              <a:rPr lang="en-US" sz="2400" b="1" dirty="0" err="1">
                <a:latin typeface="Times New Roman" panose="02020603050405020304" pitchFamily="18" charset="0"/>
              </a:rPr>
              <a:t>xuống</a:t>
            </a:r>
            <a:r>
              <a:rPr lang="en-US" sz="2400" b="1" dirty="0">
                <a:latin typeface="Times New Roman" panose="02020603050405020304" pitchFamily="18" charset="0"/>
              </a:rPr>
              <a:t> </a:t>
            </a:r>
            <a:r>
              <a:rPr lang="en-US" sz="2400" b="1" dirty="0" err="1">
                <a:latin typeface="Times New Roman" panose="02020603050405020304" pitchFamily="18" charset="0"/>
              </a:rPr>
              <a:t>hồ</a:t>
            </a:r>
            <a:r>
              <a:rPr lang="en-US" sz="2400" b="1" dirty="0">
                <a:latin typeface="Times New Roman" panose="02020603050405020304" pitchFamily="18" charset="0"/>
              </a:rPr>
              <a:t> </a:t>
            </a:r>
            <a:r>
              <a:rPr lang="en-US" sz="2400" b="1" dirty="0" err="1">
                <a:latin typeface="Times New Roman" panose="02020603050405020304" pitchFamily="18" charset="0"/>
              </a:rPr>
              <a:t>gần</a:t>
            </a:r>
            <a:r>
              <a:rPr lang="en-US" sz="2400" b="1" dirty="0">
                <a:latin typeface="Times New Roman" panose="02020603050405020304" pitchFamily="18" charset="0"/>
              </a:rPr>
              <a:t> </a:t>
            </a:r>
            <a:r>
              <a:rPr lang="en-US" sz="2400" b="1" dirty="0" err="1">
                <a:latin typeface="Times New Roman" panose="02020603050405020304" pitchFamily="18" charset="0"/>
              </a:rPr>
              <a:t>đường</a:t>
            </a:r>
            <a:r>
              <a:rPr lang="en-US" sz="2400" b="1" dirty="0">
                <a:latin typeface="Times New Roman" panose="02020603050405020304" pitchFamily="18" charset="0"/>
              </a:rPr>
              <a:t> </a:t>
            </a:r>
            <a:r>
              <a:rPr lang="en-US" sz="2400" b="1" dirty="0" err="1">
                <a:latin typeface="Times New Roman" panose="02020603050405020304" pitchFamily="18" charset="0"/>
              </a:rPr>
              <a:t>để</a:t>
            </a:r>
            <a:r>
              <a:rPr lang="en-US" sz="2400" b="1" dirty="0">
                <a:latin typeface="Times New Roman" panose="02020603050405020304" pitchFamily="18" charset="0"/>
              </a:rPr>
              <a:t> </a:t>
            </a:r>
            <a:r>
              <a:rPr lang="en-US" sz="2400" b="1" dirty="0" err="1">
                <a:latin typeface="Times New Roman" panose="02020603050405020304" pitchFamily="18" charset="0"/>
              </a:rPr>
              <a:t>lấy</a:t>
            </a:r>
            <a:r>
              <a:rPr lang="en-US" sz="2400" b="1" dirty="0">
                <a:latin typeface="Times New Roman" panose="02020603050405020304" pitchFamily="18" charset="0"/>
              </a:rPr>
              <a:t> </a:t>
            </a:r>
            <a:r>
              <a:rPr lang="en-US" sz="2400" b="1" dirty="0" err="1">
                <a:latin typeface="Times New Roman" panose="02020603050405020304" pitchFamily="18" charset="0"/>
              </a:rPr>
              <a:t>quả</a:t>
            </a:r>
            <a:r>
              <a:rPr lang="en-US" sz="2400" b="1" dirty="0">
                <a:latin typeface="Times New Roman" panose="02020603050405020304" pitchFamily="18" charset="0"/>
              </a:rPr>
              <a:t> </a:t>
            </a:r>
            <a:r>
              <a:rPr lang="en-US" sz="2400" b="1" dirty="0" err="1">
                <a:latin typeface="Times New Roman" panose="02020603050405020304" pitchFamily="18" charset="0"/>
              </a:rPr>
              <a:t>bóng</a:t>
            </a:r>
            <a:r>
              <a:rPr lang="en-US" sz="2400" b="1" dirty="0">
                <a:latin typeface="Times New Roman" panose="02020603050405020304" pitchFamily="18" charset="0"/>
              </a:rPr>
              <a:t>. </a:t>
            </a:r>
            <a:r>
              <a:rPr lang="en-US" sz="2400" b="1" dirty="0" err="1">
                <a:latin typeface="Times New Roman" panose="02020603050405020304" pitchFamily="18" charset="0"/>
              </a:rPr>
              <a:t>Nếu</a:t>
            </a:r>
            <a:r>
              <a:rPr lang="en-US" sz="2400" b="1" dirty="0">
                <a:latin typeface="Times New Roman" panose="02020603050405020304" pitchFamily="18" charset="0"/>
              </a:rPr>
              <a:t> </a:t>
            </a:r>
            <a:r>
              <a:rPr lang="en-US" sz="2400" b="1" dirty="0" err="1">
                <a:latin typeface="Times New Roman" panose="02020603050405020304" pitchFamily="18" charset="0"/>
              </a:rPr>
              <a:t>em</a:t>
            </a:r>
            <a:r>
              <a:rPr lang="en-US" sz="2400" b="1" dirty="0">
                <a:latin typeface="Times New Roman" panose="02020603050405020304" pitchFamily="18" charset="0"/>
              </a:rPr>
              <a:t> </a:t>
            </a:r>
            <a:r>
              <a:rPr lang="en-US" sz="2400" b="1" err="1">
                <a:latin typeface="Times New Roman" panose="02020603050405020304" pitchFamily="18" charset="0"/>
              </a:rPr>
              <a:t>là</a:t>
            </a:r>
            <a:r>
              <a:rPr lang="en-US" sz="2400" b="1">
                <a:latin typeface="Times New Roman" panose="02020603050405020304" pitchFamily="18" charset="0"/>
              </a:rPr>
              <a:t> Ty </a:t>
            </a:r>
            <a:r>
              <a:rPr lang="en-US" sz="2400" b="1" dirty="0" err="1">
                <a:latin typeface="Times New Roman" panose="02020603050405020304" pitchFamily="18" charset="0"/>
              </a:rPr>
              <a:t>em</a:t>
            </a:r>
            <a:r>
              <a:rPr lang="en-US" sz="2400" b="1" dirty="0">
                <a:latin typeface="Times New Roman" panose="02020603050405020304" pitchFamily="18" charset="0"/>
              </a:rPr>
              <a:t> </a:t>
            </a:r>
            <a:r>
              <a:rPr lang="en-US" sz="2400" b="1" dirty="0" err="1">
                <a:latin typeface="Times New Roman" panose="02020603050405020304" pitchFamily="18" charset="0"/>
              </a:rPr>
              <a:t>sẽ</a:t>
            </a:r>
            <a:r>
              <a:rPr lang="en-US" sz="2400" b="1" dirty="0">
                <a:latin typeface="Times New Roman" panose="02020603050405020304" pitchFamily="18" charset="0"/>
              </a:rPr>
              <a:t> </a:t>
            </a:r>
            <a:r>
              <a:rPr lang="en-US" sz="2400" b="1" dirty="0" err="1">
                <a:latin typeface="Times New Roman" panose="02020603050405020304" pitchFamily="18" charset="0"/>
              </a:rPr>
              <a:t>làm</a:t>
            </a:r>
            <a:r>
              <a:rPr lang="en-US" sz="2400" b="1" dirty="0">
                <a:latin typeface="Times New Roman" panose="02020603050405020304" pitchFamily="18" charset="0"/>
              </a:rPr>
              <a:t> </a:t>
            </a:r>
            <a:r>
              <a:rPr lang="en-US" sz="2400" b="1" dirty="0" err="1">
                <a:latin typeface="Times New Roman" panose="02020603050405020304" pitchFamily="18" charset="0"/>
              </a:rPr>
              <a:t>gì</a:t>
            </a:r>
            <a:r>
              <a:rPr lang="en-US" sz="2400" b="1" dirty="0">
                <a:latin typeface="Times New Roman" panose="02020603050405020304" pitchFamily="18" charset="0"/>
              </a:rPr>
              <a:t> ?</a:t>
            </a:r>
          </a:p>
          <a:p>
            <a:r>
              <a:rPr lang="en-US" sz="2400" b="1">
                <a:solidFill>
                  <a:srgbClr val="FF0000"/>
                </a:solidFill>
                <a:latin typeface="Times New Roman" panose="02020603050405020304" pitchFamily="18" charset="0"/>
              </a:rPr>
              <a:t>Tình </a:t>
            </a:r>
            <a:r>
              <a:rPr lang="en-US" sz="2400" b="1" err="1">
                <a:solidFill>
                  <a:srgbClr val="FF0000"/>
                </a:solidFill>
                <a:latin typeface="Times New Roman" panose="02020603050405020304" pitchFamily="18" charset="0"/>
              </a:rPr>
              <a:t>huống</a:t>
            </a:r>
            <a:r>
              <a:rPr lang="en-US" sz="2400" b="1">
                <a:solidFill>
                  <a:srgbClr val="FF0000"/>
                </a:solidFill>
                <a:latin typeface="Times New Roman" panose="02020603050405020304" pitchFamily="18" charset="0"/>
              </a:rPr>
              <a:t> 2</a:t>
            </a:r>
            <a:r>
              <a:rPr lang="en-US" sz="2400" b="1">
                <a:latin typeface="Times New Roman" panose="02020603050405020304" pitchFamily="18" charset="0"/>
              </a:rPr>
              <a:t>: </a:t>
            </a:r>
            <a:r>
              <a:rPr lang="en-US" sz="2400" b="1" dirty="0" err="1">
                <a:latin typeface="Times New Roman" panose="02020603050405020304" pitchFamily="18" charset="0"/>
              </a:rPr>
              <a:t>Hà</a:t>
            </a:r>
            <a:r>
              <a:rPr lang="en-US" sz="2400" b="1" dirty="0">
                <a:latin typeface="Times New Roman" panose="02020603050405020304" pitchFamily="18" charset="0"/>
              </a:rPr>
              <a:t> </a:t>
            </a:r>
            <a:r>
              <a:rPr lang="en-US" sz="2400" b="1" dirty="0" err="1">
                <a:latin typeface="Times New Roman" panose="02020603050405020304" pitchFamily="18" charset="0"/>
              </a:rPr>
              <a:t>đến</a:t>
            </a:r>
            <a:r>
              <a:rPr lang="en-US" sz="2400" b="1" dirty="0">
                <a:latin typeface="Times New Roman" panose="02020603050405020304" pitchFamily="18" charset="0"/>
              </a:rPr>
              <a:t> </a:t>
            </a:r>
            <a:r>
              <a:rPr lang="en-US" sz="2400" b="1" dirty="0" err="1">
                <a:latin typeface="Times New Roman" panose="02020603050405020304" pitchFamily="18" charset="0"/>
              </a:rPr>
              <a:t>nhà</a:t>
            </a:r>
            <a:r>
              <a:rPr lang="en-US" sz="2400" b="1" dirty="0">
                <a:latin typeface="Times New Roman" panose="02020603050405020304" pitchFamily="18" charset="0"/>
              </a:rPr>
              <a:t> </a:t>
            </a:r>
            <a:r>
              <a:rPr lang="en-US" sz="2400" b="1" dirty="0" err="1">
                <a:latin typeface="Times New Roman" panose="02020603050405020304" pitchFamily="18" charset="0"/>
              </a:rPr>
              <a:t>Hoa</a:t>
            </a:r>
            <a:r>
              <a:rPr lang="en-US" sz="2400" b="1" dirty="0">
                <a:latin typeface="Times New Roman" panose="02020603050405020304" pitchFamily="18" charset="0"/>
              </a:rPr>
              <a:t> </a:t>
            </a:r>
            <a:r>
              <a:rPr lang="en-US" sz="2400" b="1" dirty="0" err="1">
                <a:latin typeface="Times New Roman" panose="02020603050405020304" pitchFamily="18" charset="0"/>
              </a:rPr>
              <a:t>chơi</a:t>
            </a:r>
            <a:r>
              <a:rPr lang="en-US" sz="2400" b="1" dirty="0">
                <a:latin typeface="Times New Roman" panose="02020603050405020304" pitchFamily="18" charset="0"/>
              </a:rPr>
              <a:t>, </a:t>
            </a:r>
            <a:r>
              <a:rPr lang="en-US" sz="2400" b="1" dirty="0" err="1">
                <a:latin typeface="Times New Roman" panose="02020603050405020304" pitchFamily="18" charset="0"/>
              </a:rPr>
              <a:t>thấy</a:t>
            </a:r>
            <a:r>
              <a:rPr lang="en-US" sz="2400" b="1" dirty="0">
                <a:latin typeface="Times New Roman" panose="02020603050405020304" pitchFamily="18" charset="0"/>
              </a:rPr>
              <a:t> </a:t>
            </a:r>
            <a:r>
              <a:rPr lang="en-US" sz="2400" b="1" dirty="0" err="1">
                <a:latin typeface="Times New Roman" panose="02020603050405020304" pitchFamily="18" charset="0"/>
              </a:rPr>
              <a:t>Hoa</a:t>
            </a:r>
            <a:r>
              <a:rPr lang="en-US" sz="2400" b="1" dirty="0">
                <a:latin typeface="Times New Roman" panose="02020603050405020304" pitchFamily="18" charset="0"/>
              </a:rPr>
              <a:t> </a:t>
            </a:r>
            <a:r>
              <a:rPr lang="en-US" sz="2400" b="1" err="1">
                <a:latin typeface="Times New Roman" panose="02020603050405020304" pitchFamily="18" charset="0"/>
              </a:rPr>
              <a:t>vừa</a:t>
            </a:r>
            <a:r>
              <a:rPr lang="en-US" sz="2400" b="1">
                <a:latin typeface="Times New Roman" panose="02020603050405020304" pitchFamily="18" charset="0"/>
              </a:rPr>
              <a:t> đọc bài vừa trông em chơi ở </a:t>
            </a:r>
            <a:r>
              <a:rPr lang="en-US" sz="2400" b="1" dirty="0" err="1">
                <a:latin typeface="Times New Roman" panose="02020603050405020304" pitchFamily="18" charset="0"/>
              </a:rPr>
              <a:t>sân</a:t>
            </a:r>
            <a:r>
              <a:rPr lang="en-US" sz="2400" b="1" dirty="0">
                <a:latin typeface="Times New Roman" panose="02020603050405020304" pitchFamily="18" charset="0"/>
              </a:rPr>
              <a:t> </a:t>
            </a:r>
            <a:r>
              <a:rPr lang="en-US" sz="2400" b="1" dirty="0" err="1">
                <a:latin typeface="Times New Roman" panose="02020603050405020304" pitchFamily="18" charset="0"/>
              </a:rPr>
              <a:t>gần</a:t>
            </a:r>
            <a:r>
              <a:rPr lang="en-US" sz="2400" b="1" dirty="0">
                <a:latin typeface="Times New Roman" panose="02020603050405020304" pitchFamily="18" charset="0"/>
              </a:rPr>
              <a:t> </a:t>
            </a:r>
            <a:r>
              <a:rPr lang="en-US" sz="2400" b="1" dirty="0" err="1">
                <a:latin typeface="Times New Roman" panose="02020603050405020304" pitchFamily="18" charset="0"/>
              </a:rPr>
              <a:t>giếng</a:t>
            </a:r>
            <a:r>
              <a:rPr lang="en-US" sz="2400" b="1" dirty="0">
                <a:latin typeface="Times New Roman" panose="02020603050405020304" pitchFamily="18" charset="0"/>
              </a:rPr>
              <a:t>, </a:t>
            </a:r>
            <a:r>
              <a:rPr lang="en-US" sz="2400" b="1" dirty="0" err="1">
                <a:latin typeface="Times New Roman" panose="02020603050405020304" pitchFamily="18" charset="0"/>
              </a:rPr>
              <a:t>giếng</a:t>
            </a:r>
            <a:r>
              <a:rPr lang="en-US" sz="2400" b="1" dirty="0">
                <a:latin typeface="Times New Roman" panose="02020603050405020304" pitchFamily="18" charset="0"/>
              </a:rPr>
              <a:t> </a:t>
            </a:r>
            <a:r>
              <a:rPr lang="en-US" sz="2400" b="1" dirty="0" err="1">
                <a:latin typeface="Times New Roman" panose="02020603050405020304" pitchFamily="18" charset="0"/>
              </a:rPr>
              <a:t>có</a:t>
            </a:r>
            <a:r>
              <a:rPr lang="en-US" sz="2400" b="1" dirty="0">
                <a:latin typeface="Times New Roman" panose="02020603050405020304" pitchFamily="18" charset="0"/>
              </a:rPr>
              <a:t> </a:t>
            </a:r>
            <a:r>
              <a:rPr lang="en-US" sz="2400" b="1" dirty="0" err="1">
                <a:latin typeface="Times New Roman" panose="02020603050405020304" pitchFamily="18" charset="0"/>
              </a:rPr>
              <a:t>xây</a:t>
            </a:r>
            <a:r>
              <a:rPr lang="en-US" sz="2400" b="1" dirty="0">
                <a:latin typeface="Times New Roman" panose="02020603050405020304" pitchFamily="18" charset="0"/>
              </a:rPr>
              <a:t> </a:t>
            </a:r>
            <a:r>
              <a:rPr lang="en-US" sz="2400" b="1" dirty="0" err="1">
                <a:latin typeface="Times New Roman" panose="02020603050405020304" pitchFamily="18" charset="0"/>
              </a:rPr>
              <a:t>thành</a:t>
            </a:r>
            <a:r>
              <a:rPr lang="en-US" sz="2400" b="1" dirty="0">
                <a:latin typeface="Times New Roman" panose="02020603050405020304" pitchFamily="18" charset="0"/>
              </a:rPr>
              <a:t> </a:t>
            </a:r>
            <a:r>
              <a:rPr lang="en-US" sz="2400" b="1" dirty="0" err="1">
                <a:latin typeface="Times New Roman" panose="02020603050405020304" pitchFamily="18" charset="0"/>
              </a:rPr>
              <a:t>nhưng</a:t>
            </a:r>
            <a:r>
              <a:rPr lang="en-US" sz="2400" b="1" dirty="0">
                <a:latin typeface="Times New Roman" panose="02020603050405020304" pitchFamily="18" charset="0"/>
              </a:rPr>
              <a:t> </a:t>
            </a:r>
            <a:r>
              <a:rPr lang="en-US" sz="2400" b="1" dirty="0" err="1">
                <a:latin typeface="Times New Roman" panose="02020603050405020304" pitchFamily="18" charset="0"/>
              </a:rPr>
              <a:t>không</a:t>
            </a:r>
            <a:r>
              <a:rPr lang="en-US" sz="2400" b="1" dirty="0">
                <a:latin typeface="Times New Roman" panose="02020603050405020304" pitchFamily="18" charset="0"/>
              </a:rPr>
              <a:t> </a:t>
            </a:r>
            <a:r>
              <a:rPr lang="en-US" sz="2400" b="1" dirty="0" err="1">
                <a:latin typeface="Times New Roman" panose="02020603050405020304" pitchFamily="18" charset="0"/>
              </a:rPr>
              <a:t>có</a:t>
            </a:r>
            <a:r>
              <a:rPr lang="en-US" sz="2400" b="1" dirty="0">
                <a:latin typeface="Times New Roman" panose="02020603050405020304" pitchFamily="18" charset="0"/>
              </a:rPr>
              <a:t> </a:t>
            </a:r>
            <a:r>
              <a:rPr lang="en-US" sz="2400" b="1" dirty="0" err="1">
                <a:latin typeface="Times New Roman" panose="02020603050405020304" pitchFamily="18" charset="0"/>
              </a:rPr>
              <a:t>nắp</a:t>
            </a:r>
            <a:r>
              <a:rPr lang="en-US" sz="2400" b="1" dirty="0">
                <a:latin typeface="Times New Roman" panose="02020603050405020304" pitchFamily="18" charset="0"/>
              </a:rPr>
              <a:t> </a:t>
            </a:r>
            <a:r>
              <a:rPr lang="en-US" sz="2400" b="1" dirty="0" err="1">
                <a:latin typeface="Times New Roman" panose="02020603050405020304" pitchFamily="18" charset="0"/>
              </a:rPr>
              <a:t>đậy</a:t>
            </a:r>
            <a:r>
              <a:rPr lang="en-US" sz="2400" b="1" dirty="0">
                <a:latin typeface="Times New Roman" panose="02020603050405020304" pitchFamily="18" charset="0"/>
              </a:rPr>
              <a:t>. </a:t>
            </a:r>
            <a:r>
              <a:rPr lang="en-US" sz="2400" b="1" dirty="0" err="1">
                <a:latin typeface="Times New Roman" panose="02020603050405020304" pitchFamily="18" charset="0"/>
              </a:rPr>
              <a:t>Nếu</a:t>
            </a:r>
            <a:r>
              <a:rPr lang="en-US" sz="2400" b="1" dirty="0">
                <a:latin typeface="Times New Roman" panose="02020603050405020304" pitchFamily="18" charset="0"/>
              </a:rPr>
              <a:t> </a:t>
            </a:r>
            <a:r>
              <a:rPr lang="en-US" sz="2400" b="1" dirty="0" err="1">
                <a:latin typeface="Times New Roman" panose="02020603050405020304" pitchFamily="18" charset="0"/>
              </a:rPr>
              <a:t>em</a:t>
            </a:r>
            <a:r>
              <a:rPr lang="en-US" sz="2400" b="1" dirty="0">
                <a:latin typeface="Times New Roman" panose="02020603050405020304" pitchFamily="18" charset="0"/>
              </a:rPr>
              <a:t> </a:t>
            </a:r>
            <a:r>
              <a:rPr lang="en-US" sz="2400" b="1" dirty="0" err="1">
                <a:latin typeface="Times New Roman" panose="02020603050405020304" pitchFamily="18" charset="0"/>
              </a:rPr>
              <a:t>là</a:t>
            </a:r>
            <a:r>
              <a:rPr lang="en-US" sz="2400" b="1" dirty="0">
                <a:latin typeface="Times New Roman" panose="02020603050405020304" pitchFamily="18" charset="0"/>
              </a:rPr>
              <a:t> </a:t>
            </a:r>
            <a:r>
              <a:rPr lang="en-US" sz="2400" b="1" dirty="0" err="1">
                <a:latin typeface="Times New Roman" panose="02020603050405020304" pitchFamily="18" charset="0"/>
              </a:rPr>
              <a:t>Hà</a:t>
            </a:r>
            <a:r>
              <a:rPr lang="en-US" sz="2400" b="1" dirty="0">
                <a:latin typeface="Times New Roman" panose="02020603050405020304" pitchFamily="18" charset="0"/>
              </a:rPr>
              <a:t> </a:t>
            </a:r>
            <a:r>
              <a:rPr lang="en-US" sz="2400" b="1" dirty="0" err="1">
                <a:latin typeface="Times New Roman" panose="02020603050405020304" pitchFamily="18" charset="0"/>
              </a:rPr>
              <a:t>em</a:t>
            </a:r>
            <a:r>
              <a:rPr lang="en-US" sz="2400" b="1" dirty="0">
                <a:latin typeface="Times New Roman" panose="02020603050405020304" pitchFamily="18" charset="0"/>
              </a:rPr>
              <a:t> </a:t>
            </a:r>
            <a:r>
              <a:rPr lang="en-US" sz="2400" b="1" dirty="0" err="1">
                <a:latin typeface="Times New Roman" panose="02020603050405020304" pitchFamily="18" charset="0"/>
              </a:rPr>
              <a:t>nói</a:t>
            </a:r>
            <a:r>
              <a:rPr lang="en-US" sz="2400" b="1" dirty="0">
                <a:latin typeface="Times New Roman" panose="02020603050405020304" pitchFamily="18" charset="0"/>
              </a:rPr>
              <a:t> </a:t>
            </a:r>
            <a:r>
              <a:rPr lang="en-US" sz="2400" b="1" dirty="0" err="1">
                <a:latin typeface="Times New Roman" panose="02020603050405020304" pitchFamily="18" charset="0"/>
              </a:rPr>
              <a:t>gì</a:t>
            </a:r>
            <a:r>
              <a:rPr lang="en-US" sz="2400" b="1" dirty="0">
                <a:latin typeface="Times New Roman" panose="02020603050405020304" pitchFamily="18" charset="0"/>
              </a:rPr>
              <a:t> </a:t>
            </a:r>
            <a:r>
              <a:rPr lang="en-US" sz="2400" b="1" err="1">
                <a:latin typeface="Times New Roman" panose="02020603050405020304" pitchFamily="18" charset="0"/>
              </a:rPr>
              <a:t>với</a:t>
            </a:r>
            <a:r>
              <a:rPr lang="en-US" sz="2400" b="1">
                <a:latin typeface="Times New Roman" panose="02020603050405020304" pitchFamily="18" charset="0"/>
              </a:rPr>
              <a:t> Hoa ?</a:t>
            </a:r>
          </a:p>
          <a:p>
            <a:r>
              <a:rPr lang="en-US" sz="2400" b="1">
                <a:solidFill>
                  <a:srgbClr val="FF0000"/>
                </a:solidFill>
                <a:latin typeface="Times New Roman" panose="02020603050405020304" pitchFamily="18" charset="0"/>
              </a:rPr>
              <a:t>Tình huống 3</a:t>
            </a:r>
            <a:r>
              <a:rPr lang="en-US" sz="2400" b="1">
                <a:solidFill>
                  <a:srgbClr val="FFFF00"/>
                </a:solidFill>
                <a:latin typeface="Times New Roman" panose="02020603050405020304" pitchFamily="18" charset="0"/>
              </a:rPr>
              <a:t> </a:t>
            </a:r>
            <a:r>
              <a:rPr lang="en-US" sz="2400" b="1">
                <a:latin typeface="Times New Roman" panose="02020603050405020304" pitchFamily="18" charset="0"/>
              </a:rPr>
              <a:t>Hải và Bình đi đá bóng về, Hải rủ Bình đi tắm ở  hồ gần nhà cho mát. Nếu em là Bình em sẽ nói gì với Hải ?</a:t>
            </a:r>
          </a:p>
          <a:p>
            <a:r>
              <a:rPr lang="en-US" sz="2400" b="1">
                <a:solidFill>
                  <a:srgbClr val="FF0000"/>
                </a:solidFill>
                <a:latin typeface="Times New Roman" panose="02020603050405020304" pitchFamily="18" charset="0"/>
              </a:rPr>
              <a:t>Tình huống 4</a:t>
            </a:r>
            <a:r>
              <a:rPr lang="en-US" sz="2400" b="1">
                <a:latin typeface="Times New Roman" panose="02020603050405020304" pitchFamily="18" charset="0"/>
              </a:rPr>
              <a:t>: Trời mưa to, Lan và Hồng đang đi học về vừa đến một con suối nước chảy rất mạnh. Lan bước xuống suối để lội qua suối về nhà, vì sợ mẹ trông . Nếu em là Hồng em sẽ nói gì với Lan ?</a:t>
            </a:r>
          </a:p>
          <a:p>
            <a:r>
              <a:rPr lang="en-US" sz="2400" b="1">
                <a:solidFill>
                  <a:srgbClr val="FF0000"/>
                </a:solidFill>
                <a:latin typeface="Times New Roman" panose="02020603050405020304" pitchFamily="18" charset="0"/>
              </a:rPr>
              <a:t>Tình huống 5</a:t>
            </a:r>
            <a:r>
              <a:rPr lang="en-US" sz="2400" b="1">
                <a:latin typeface="Times New Roman" panose="02020603050405020304" pitchFamily="18" charset="0"/>
              </a:rPr>
              <a:t>: Tùng và Nam đi học sớm vừa để cặp vào bàn Tùng rủ Nam ra sông gần trường tắm cho mát rồi vào học. Nếu em là Nam em sẽ nói gì với Tùng ?</a:t>
            </a:r>
          </a:p>
          <a:p>
            <a:endParaRPr lang="en-US" sz="2400">
              <a:latin typeface="Times New Roman" panose="02020603050405020304" pitchFamily="18" charset="0"/>
            </a:endParaRPr>
          </a:p>
          <a:p>
            <a:endParaRPr lang="en-US" sz="2400" dirty="0">
              <a:latin typeface="Times New Roman" panose="02020603050405020304" pitchFamily="18" charset="0"/>
            </a:endParaRPr>
          </a:p>
          <a:p>
            <a:pPr eaLnBrk="0" hangingPunct="0">
              <a:spcBef>
                <a:spcPct val="50000"/>
              </a:spcBef>
            </a:pPr>
            <a:r>
              <a:rPr lang="en-US" dirty="0"/>
              <a:t>  </a:t>
            </a:r>
          </a:p>
        </p:txBody>
      </p:sp>
      <p:sp>
        <p:nvSpPr>
          <p:cNvPr id="12312" name="Text Box 25"/>
          <p:cNvSpPr txBox="1">
            <a:spLocks noChangeArrowheads="1"/>
          </p:cNvSpPr>
          <p:nvPr/>
        </p:nvSpPr>
        <p:spPr bwMode="auto">
          <a:xfrm>
            <a:off x="297815" y="301625"/>
            <a:ext cx="5076825" cy="4603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Phòng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tai </a:t>
            </a:r>
            <a:r>
              <a:rPr lang="en-US" sz="2400" b="1" dirty="0" err="1">
                <a:solidFill>
                  <a:srgbClr val="002060"/>
                </a:solidFill>
                <a:latin typeface="Times New Roman" panose="02020603050405020304" pitchFamily="18" charset="0"/>
                <a:cs typeface="Times New Roman" panose="02020603050405020304" pitchFamily="18" charset="0"/>
              </a:rPr>
              <a:t>nạn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đuối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nước</a:t>
            </a:r>
          </a:p>
        </p:txBody>
      </p:sp>
      <p:sp>
        <p:nvSpPr>
          <p:cNvPr id="2" name="Text Box 25"/>
          <p:cNvSpPr txBox="1">
            <a:spLocks noChangeArrowheads="1"/>
          </p:cNvSpPr>
          <p:nvPr/>
        </p:nvSpPr>
        <p:spPr bwMode="auto">
          <a:xfrm>
            <a:off x="297815" y="762000"/>
            <a:ext cx="6182995" cy="82994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rgbClr val="FF0000"/>
                </a:solidFill>
                <a:effectLst/>
                <a:latin typeface="Times New Roman" panose="02020603050405020304" pitchFamily="18" charset="0"/>
                <a:cs typeface="Times New Roman" panose="02020603050405020304" pitchFamily="18" charset="0"/>
                <a:sym typeface="+mn-ea"/>
              </a:rPr>
              <a:t>2.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Một</a:t>
            </a: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sô</a:t>
            </a: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nguyên</a:t>
            </a: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tắc</a:t>
            </a: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khi</a:t>
            </a:r>
            <a:r>
              <a:rPr lang="en-US" sz="2400" b="1" dirty="0">
                <a:solidFill>
                  <a:srgbClr val="FF0000"/>
                </a:solidFill>
                <a:effectLst/>
                <a:latin typeface="Times New Roman" panose="02020603050405020304" pitchFamily="18" charset="0"/>
                <a:cs typeface="Times New Roman" panose="02020603050405020304" pitchFamily="18" charset="0"/>
                <a:sym typeface="+mn-ea"/>
              </a:rPr>
              <a:t> </a:t>
            </a:r>
            <a:r>
              <a:rPr lang="en-US" sz="2400" b="1" err="1">
                <a:solidFill>
                  <a:srgbClr val="FF0000"/>
                </a:solidFill>
                <a:effectLst/>
                <a:latin typeface="Times New Roman" panose="02020603050405020304" pitchFamily="18" charset="0"/>
                <a:cs typeface="Times New Roman" panose="02020603050405020304" pitchFamily="18" charset="0"/>
                <a:sym typeface="+mn-ea"/>
              </a:rPr>
              <a:t>tập</a:t>
            </a:r>
            <a:r>
              <a:rPr lang="en-US" sz="2400" b="1">
                <a:solidFill>
                  <a:srgbClr val="FF0000"/>
                </a:solidFill>
                <a:effectLst/>
                <a:latin typeface="Times New Roman" panose="02020603050405020304" pitchFamily="18" charset="0"/>
                <a:cs typeface="Times New Roman" panose="02020603050405020304" pitchFamily="18" charset="0"/>
                <a:sym typeface="+mn-ea"/>
              </a:rPr>
              <a:t> bơi và khi </a:t>
            </a:r>
            <a:r>
              <a:rPr lang="en-US" sz="2400" b="1" dirty="0" err="1">
                <a:solidFill>
                  <a:srgbClr val="FF0000"/>
                </a:solidFill>
                <a:effectLst/>
                <a:latin typeface="Times New Roman" panose="02020603050405020304" pitchFamily="18" charset="0"/>
                <a:cs typeface="Times New Roman" panose="02020603050405020304" pitchFamily="18" charset="0"/>
                <a:sym typeface="+mn-ea"/>
              </a:rPr>
              <a:t>bơi</a:t>
            </a:r>
            <a:endParaRPr lang="en-US" sz="2400" b="1" dirty="0">
              <a:solidFill>
                <a:srgbClr val="FF0000"/>
              </a:solidFill>
              <a:effectLst/>
              <a:latin typeface="Times New Roman" panose="02020603050405020304" pitchFamily="18" charset="0"/>
              <a:cs typeface="Times New Roman" panose="02020603050405020304" pitchFamily="18" charset="0"/>
            </a:endParaRPr>
          </a:p>
          <a:p>
            <a:pPr eaLnBrk="1" hangingPunct="1"/>
            <a:endParaRPr lang="en-US" sz="2400" b="1" dirty="0">
              <a:solidFill>
                <a:srgbClr val="FF0000"/>
              </a:solidFill>
              <a:effectLst/>
              <a:latin typeface="Times New Roman" panose="02020603050405020304" pitchFamily="18" charset="0"/>
              <a:cs typeface="Times New Roman" panose="02020603050405020304" pitchFamily="18" charset="0"/>
            </a:endParaRPr>
          </a:p>
        </p:txBody>
      </p:sp>
      <p:sp>
        <p:nvSpPr>
          <p:cNvPr id="3" name="Text Box 25"/>
          <p:cNvSpPr txBox="1">
            <a:spLocks noChangeArrowheads="1"/>
          </p:cNvSpPr>
          <p:nvPr/>
        </p:nvSpPr>
        <p:spPr bwMode="auto">
          <a:xfrm>
            <a:off x="228600" y="1170940"/>
            <a:ext cx="86868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chemeClr val="tx2">
                    <a:lumMod val="60000"/>
                    <a:lumOff val="40000"/>
                  </a:schemeClr>
                </a:solidFill>
                <a:effectLst/>
                <a:latin typeface="Times New Roman" panose="02020603050405020304" pitchFamily="18" charset="0"/>
                <a:cs typeface="Times New Roman" panose="02020603050405020304" pitchFamily="18" charset="0"/>
              </a:rPr>
              <a:t>3. Bày tỏ thái độ, </a:t>
            </a:r>
            <a:r>
              <a:rPr lang="en-US" sz="2400" b="1">
                <a:solidFill>
                  <a:schemeClr val="tx2">
                    <a:lumMod val="60000"/>
                    <a:lumOff val="40000"/>
                  </a:schemeClr>
                </a:solidFill>
                <a:effectLst/>
                <a:latin typeface="Times New Roman" panose="02020603050405020304" pitchFamily="18" charset="0"/>
                <a:cs typeface="Times New Roman" panose="02020603050405020304" pitchFamily="18" charset="0"/>
              </a:rPr>
              <a:t>ý kiến ( Đóng vai theo từng tình huống sau)</a:t>
            </a:r>
            <a:endParaRPr lang="en-US" sz="2400" b="1" dirty="0">
              <a:solidFill>
                <a:schemeClr val="tx2">
                  <a:lumMod val="60000"/>
                  <a:lumOff val="40000"/>
                </a:schemeClr>
              </a:solidFill>
              <a:effectLst/>
              <a:latin typeface="Times New Roman" panose="02020603050405020304" pitchFamily="18" charset="0"/>
              <a:cs typeface="Times New Roman" panose="02020603050405020304" pitchFamily="18" charset="0"/>
            </a:endParaRPr>
          </a:p>
          <a:p>
            <a:pPr eaLnBrk="1" hangingPunct="1"/>
            <a:endParaRPr lang="en-US" sz="2400" b="1" dirty="0">
              <a:solidFill>
                <a:schemeClr val="tx2">
                  <a:lumMod val="60000"/>
                  <a:lumOff val="4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312"/>
                                        </p:tgtEl>
                                        <p:attrNameLst>
                                          <p:attrName>style.visibility</p:attrName>
                                        </p:attrNameLst>
                                      </p:cBhvr>
                                      <p:to>
                                        <p:strVal val="visible"/>
                                      </p:to>
                                    </p:set>
                                    <p:animEffect transition="in" filter="checkerboard(across)">
                                      <p:cBhvr>
                                        <p:cTn id="13" dur="500"/>
                                        <p:tgtEl>
                                          <p:spTgt spid="123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7048">
                                            <p:txEl>
                                              <p:pRg st="0" end="0"/>
                                            </p:txEl>
                                          </p:spTgt>
                                        </p:tgtEl>
                                        <p:attrNameLst>
                                          <p:attrName>style.visibility</p:attrName>
                                        </p:attrNameLst>
                                      </p:cBhvr>
                                      <p:to>
                                        <p:strVal val="visible"/>
                                      </p:to>
                                    </p:set>
                                    <p:animEffect transition="in" filter="circle(in)">
                                      <p:cBhvr>
                                        <p:cTn id="18" dur="2000"/>
                                        <p:tgtEl>
                                          <p:spTgt spid="8704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7048">
                                            <p:txEl>
                                              <p:pRg st="1" end="1"/>
                                            </p:txEl>
                                          </p:spTgt>
                                        </p:tgtEl>
                                        <p:attrNameLst>
                                          <p:attrName>style.visibility</p:attrName>
                                        </p:attrNameLst>
                                      </p:cBhvr>
                                      <p:to>
                                        <p:strVal val="visible"/>
                                      </p:to>
                                    </p:set>
                                    <p:animEffect transition="in" filter="circle(in)">
                                      <p:cBhvr>
                                        <p:cTn id="23" dur="2000"/>
                                        <p:tgtEl>
                                          <p:spTgt spid="8704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7048">
                                            <p:txEl>
                                              <p:pRg st="2" end="2"/>
                                            </p:txEl>
                                          </p:spTgt>
                                        </p:tgtEl>
                                        <p:attrNameLst>
                                          <p:attrName>style.visibility</p:attrName>
                                        </p:attrNameLst>
                                      </p:cBhvr>
                                      <p:to>
                                        <p:strVal val="visible"/>
                                      </p:to>
                                    </p:set>
                                    <p:animEffect transition="in" filter="circle(in)">
                                      <p:cBhvr>
                                        <p:cTn id="28" dur="2000"/>
                                        <p:tgtEl>
                                          <p:spTgt spid="8704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7048">
                                            <p:txEl>
                                              <p:pRg st="3" end="3"/>
                                            </p:txEl>
                                          </p:spTgt>
                                        </p:tgtEl>
                                        <p:attrNameLst>
                                          <p:attrName>style.visibility</p:attrName>
                                        </p:attrNameLst>
                                      </p:cBhvr>
                                      <p:to>
                                        <p:strVal val="visible"/>
                                      </p:to>
                                    </p:set>
                                    <p:animEffect transition="in" filter="circle(in)">
                                      <p:cBhvr>
                                        <p:cTn id="33" dur="2000"/>
                                        <p:tgtEl>
                                          <p:spTgt spid="8704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7048">
                                            <p:txEl>
                                              <p:pRg st="4" end="4"/>
                                            </p:txEl>
                                          </p:spTgt>
                                        </p:tgtEl>
                                        <p:attrNameLst>
                                          <p:attrName>style.visibility</p:attrName>
                                        </p:attrNameLst>
                                      </p:cBhvr>
                                      <p:to>
                                        <p:strVal val="visible"/>
                                      </p:to>
                                    </p:set>
                                    <p:animEffect transition="in" filter="circle(in)">
                                      <p:cBhvr>
                                        <p:cTn id="38" dur="2000"/>
                                        <p:tgtEl>
                                          <p:spTgt spid="870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bldLvl="0"/>
      <p:bldP spid="3" grpId="0" bldLvl="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AutoShape 6"/>
          <p:cNvSpPr>
            <a:spLocks noChangeArrowheads="1"/>
          </p:cNvSpPr>
          <p:nvPr/>
        </p:nvSpPr>
        <p:spPr bwMode="auto">
          <a:xfrm>
            <a:off x="871538" y="2133600"/>
            <a:ext cx="7053262" cy="9906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A. Bể bơi</a:t>
            </a:r>
          </a:p>
        </p:txBody>
      </p:sp>
      <p:sp>
        <p:nvSpPr>
          <p:cNvPr id="56327" name="AutoShape 7"/>
          <p:cNvSpPr>
            <a:spLocks noChangeArrowheads="1"/>
          </p:cNvSpPr>
          <p:nvPr/>
        </p:nvSpPr>
        <p:spPr bwMode="auto">
          <a:xfrm>
            <a:off x="914400" y="3200400"/>
            <a:ext cx="7010400" cy="9144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B. Hồ bơi</a:t>
            </a:r>
          </a:p>
        </p:txBody>
      </p:sp>
      <p:sp>
        <p:nvSpPr>
          <p:cNvPr id="56328" name="AutoShape 8"/>
          <p:cNvSpPr>
            <a:spLocks noChangeArrowheads="1"/>
          </p:cNvSpPr>
          <p:nvPr/>
        </p:nvSpPr>
        <p:spPr bwMode="auto">
          <a:xfrm>
            <a:off x="914400" y="4114800"/>
            <a:ext cx="7010400" cy="9144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C. Nơi có người lớn và có phao bơi</a:t>
            </a:r>
          </a:p>
        </p:txBody>
      </p:sp>
      <p:sp>
        <p:nvSpPr>
          <p:cNvPr id="56329" name="Rectangle 9"/>
          <p:cNvSpPr>
            <a:spLocks noChangeArrowheads="1"/>
          </p:cNvSpPr>
          <p:nvPr/>
        </p:nvSpPr>
        <p:spPr bwMode="auto">
          <a:xfrm>
            <a:off x="954405" y="1076107"/>
            <a:ext cx="81330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endParaRPr lang="en-US"/>
          </a:p>
          <a:p>
            <a:pPr eaLnBrk="0" hangingPunct="0"/>
            <a:r>
              <a:rPr lang="en-US" sz="3000" b="1" i="1" u="sng">
                <a:latin typeface="Times New Roman" panose="02020603050405020304" pitchFamily="18" charset="0"/>
              </a:rPr>
              <a:t>Câu 1</a:t>
            </a:r>
            <a:r>
              <a:rPr lang="en-US" sz="3000" b="1" i="1">
                <a:latin typeface="Times New Roman" panose="02020603050405020304" pitchFamily="18" charset="0"/>
              </a:rPr>
              <a:t>:  Em nên tập bơi hoặc đi bơi ở đâu ?</a:t>
            </a:r>
            <a:endParaRPr lang="en-US" sz="3000">
              <a:latin typeface="Times New Roman" panose="02020603050405020304" pitchFamily="18" charset="0"/>
            </a:endParaRPr>
          </a:p>
          <a:p>
            <a:pPr eaLnBrk="0" hangingPunct="0"/>
            <a:endParaRPr lang="en-US" sz="3000">
              <a:latin typeface="Times New Roman" panose="02020603050405020304" pitchFamily="18" charset="0"/>
            </a:endParaRPr>
          </a:p>
        </p:txBody>
      </p:sp>
      <p:sp>
        <p:nvSpPr>
          <p:cNvPr id="56330" name="AutoShape 10"/>
          <p:cNvSpPr>
            <a:spLocks noChangeArrowheads="1"/>
          </p:cNvSpPr>
          <p:nvPr/>
        </p:nvSpPr>
        <p:spPr bwMode="auto">
          <a:xfrm>
            <a:off x="914400" y="5029200"/>
            <a:ext cx="7010400" cy="8382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D.Tất cả các ý trên</a:t>
            </a:r>
          </a:p>
        </p:txBody>
      </p:sp>
      <p:sp>
        <p:nvSpPr>
          <p:cNvPr id="29703" name="Text Box 11"/>
          <p:cNvSpPr txBox="1">
            <a:spLocks noChangeArrowheads="1"/>
          </p:cNvSpPr>
          <p:nvPr/>
        </p:nvSpPr>
        <p:spPr bwMode="auto">
          <a:xfrm>
            <a:off x="1752600" y="381000"/>
            <a:ext cx="6088380" cy="1077218"/>
          </a:xfrm>
          <a:prstGeom prst="rect">
            <a:avLst/>
          </a:prstGeom>
          <a:noFill/>
          <a:ln w="57150" cmpd="thinThick">
            <a:solidFill>
              <a:srgbClr val="CC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a:solidFill>
                  <a:srgbClr val="FF0000"/>
                </a:solidFill>
                <a:latin typeface="Times New Roman" panose="02020603050405020304" pitchFamily="18" charset="0"/>
              </a:rPr>
              <a:t>Thi đua:  AI NHANH, AI ĐÚNG ?  </a:t>
            </a:r>
          </a:p>
          <a:p>
            <a:pPr algn="ctr" eaLnBrk="1" hangingPunct="1">
              <a:spcBef>
                <a:spcPct val="50000"/>
              </a:spcBef>
            </a:pPr>
            <a:r>
              <a:rPr lang="en-US" sz="2400" b="1">
                <a:solidFill>
                  <a:srgbClr val="7030A0"/>
                </a:solidFill>
                <a:latin typeface="Times New Roman" panose="02020603050405020304" pitchFamily="18" charset="0"/>
              </a:rPr>
              <a:t>Làm việc cá nhân  ( 1 phút)</a:t>
            </a:r>
          </a:p>
        </p:txBody>
      </p:sp>
      <p:sp>
        <p:nvSpPr>
          <p:cNvPr id="56343" name="Rectangle 23"/>
          <p:cNvSpPr>
            <a:spLocks noChangeArrowheads="1"/>
          </p:cNvSpPr>
          <p:nvPr/>
        </p:nvSpPr>
        <p:spPr bwMode="auto">
          <a:xfrm>
            <a:off x="997268" y="5143183"/>
            <a:ext cx="6843712" cy="609600"/>
          </a:xfrm>
          <a:prstGeom prst="rect">
            <a:avLst/>
          </a:prstGeom>
          <a:solidFill>
            <a:srgbClr val="FF3300"/>
          </a:solidFill>
          <a:ln w="9525">
            <a:solidFill>
              <a:srgbClr val="000514"/>
            </a:solidFill>
            <a:miter lim="800000"/>
          </a:ln>
        </p:spPr>
        <p:txBody>
          <a:bodyPr wrap="none" anchor="ctr"/>
          <a:lstStyle/>
          <a:p>
            <a:pPr algn="l" eaLnBrk="0" hangingPunct="0"/>
            <a:r>
              <a:rPr lang="en-US" sz="2400" b="1">
                <a:solidFill>
                  <a:srgbClr val="FFFF00"/>
                </a:solidFill>
                <a:latin typeface="Times New Roman" panose="02020603050405020304" pitchFamily="18" charset="0"/>
              </a:rPr>
              <a:t>D.Tất cả các ý trên</a:t>
            </a:r>
          </a:p>
        </p:txBody>
      </p:sp>
      <p:pic>
        <p:nvPicPr>
          <p:cNvPr id="29705" name="Picture 55" descr="Pictur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81" y="-2381"/>
            <a:ext cx="12731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56" descr="Pictur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68444" y="5582444"/>
            <a:ext cx="1273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57" descr="Pictur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813675" y="-3175"/>
            <a:ext cx="12731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58" descr="Pictur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80063"/>
            <a:ext cx="1273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0" name="Picture 60" descr="chicken_dancing_chicken_dance_hg_c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343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p:cTn id="7" dur="1000" fill="hold"/>
                                        <p:tgtEl>
                                          <p:spTgt spid="56329"/>
                                        </p:tgtEl>
                                        <p:attrNameLst>
                                          <p:attrName>ppt_x</p:attrName>
                                        </p:attrNameLst>
                                      </p:cBhvr>
                                      <p:tavLst>
                                        <p:tav tm="0">
                                          <p:val>
                                            <p:strVal val="#ppt_x-.2"/>
                                          </p:val>
                                        </p:tav>
                                        <p:tav tm="100000">
                                          <p:val>
                                            <p:strVal val="#ppt_x"/>
                                          </p:val>
                                        </p:tav>
                                      </p:tavLst>
                                    </p:anim>
                                    <p:anim calcmode="lin" valueType="num">
                                      <p:cBhvr>
                                        <p:cTn id="8" dur="1000" fill="hold"/>
                                        <p:tgtEl>
                                          <p:spTgt spid="563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6330"/>
                                        </p:tgtEl>
                                        <p:attrNameLst>
                                          <p:attrName>style.visibility</p:attrName>
                                        </p:attrNameLst>
                                      </p:cBhvr>
                                      <p:to>
                                        <p:strVal val="visible"/>
                                      </p:to>
                                    </p:set>
                                    <p:animEffect transition="in" filter="box(in)">
                                      <p:cBhvr>
                                        <p:cTn id="14" dur="500"/>
                                        <p:tgtEl>
                                          <p:spTgt spid="5633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box(in)">
                                      <p:cBhvr>
                                        <p:cTn id="17" dur="500"/>
                                        <p:tgtEl>
                                          <p:spTgt spid="5632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6327"/>
                                        </p:tgtEl>
                                        <p:attrNameLst>
                                          <p:attrName>style.visibility</p:attrName>
                                        </p:attrNameLst>
                                      </p:cBhvr>
                                      <p:to>
                                        <p:strVal val="visible"/>
                                      </p:to>
                                    </p:set>
                                    <p:animEffect transition="in" filter="box(in)">
                                      <p:cBhvr>
                                        <p:cTn id="20" dur="500"/>
                                        <p:tgtEl>
                                          <p:spTgt spid="563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box(in)">
                                      <p:cBhvr>
                                        <p:cTn id="23" dur="500"/>
                                        <p:tgtEl>
                                          <p:spTgt spid="5632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56343"/>
                                        </p:tgtEl>
                                        <p:attrNameLst>
                                          <p:attrName>style.visibility</p:attrName>
                                        </p:attrNameLst>
                                      </p:cBhvr>
                                      <p:to>
                                        <p:strVal val="visible"/>
                                      </p:to>
                                    </p:set>
                                    <p:animEffect transition="in" filter="wheel(4)">
                                      <p:cBhvr>
                                        <p:cTn id="28" dur="2000"/>
                                        <p:tgtEl>
                                          <p:spTgt spid="56343"/>
                                        </p:tgtEl>
                                      </p:cBhvr>
                                    </p:animEffect>
                                  </p:childTnLst>
                                </p:cTn>
                              </p:par>
                              <p:par>
                                <p:cTn id="29" presetID="12" presetClass="entr" presetSubtype="2" fill="hold" nodeType="withEffect">
                                  <p:stCondLst>
                                    <p:cond delay="0"/>
                                  </p:stCondLst>
                                  <p:childTnLst>
                                    <p:set>
                                      <p:cBhvr>
                                        <p:cTn id="30" dur="1" fill="hold">
                                          <p:stCondLst>
                                            <p:cond delay="0"/>
                                          </p:stCondLst>
                                        </p:cTn>
                                        <p:tgtEl>
                                          <p:spTgt spid="56380"/>
                                        </p:tgtEl>
                                        <p:attrNameLst>
                                          <p:attrName>style.visibility</p:attrName>
                                        </p:attrNameLst>
                                      </p:cBhvr>
                                      <p:to>
                                        <p:strVal val="visible"/>
                                      </p:to>
                                    </p:set>
                                    <p:animEffect transition="in" filter="slide(fromRight)">
                                      <p:cBhvr>
                                        <p:cTn id="31" dur="2000"/>
                                        <p:tgtEl>
                                          <p:spTgt spid="56380"/>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56327" grpId="0" animBg="1"/>
      <p:bldP spid="56328" grpId="0" bldLvl="0" animBg="1"/>
      <p:bldP spid="56329" grpId="0"/>
      <p:bldP spid="56330" grpId="0" animBg="1"/>
      <p:bldP spid="5634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752600" y="381000"/>
            <a:ext cx="5638800" cy="1077218"/>
          </a:xfrm>
          <a:prstGeom prst="rect">
            <a:avLst/>
          </a:prstGeom>
          <a:noFill/>
          <a:ln w="76200" cmpd="tri">
            <a:solidFill>
              <a:srgbClr val="CC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sz="2800" b="1">
                <a:solidFill>
                  <a:srgbClr val="CC00FF"/>
                </a:solidFill>
                <a:latin typeface="Times New Roman" panose="02020603050405020304" pitchFamily="18" charset="0"/>
              </a:rPr>
              <a:t>Thi đua: AI NHANH HƠN</a:t>
            </a:r>
          </a:p>
          <a:p>
            <a:pPr algn="ctr" eaLnBrk="1" hangingPunct="1">
              <a:spcBef>
                <a:spcPct val="50000"/>
              </a:spcBef>
            </a:pPr>
            <a:r>
              <a:rPr lang="en-US" sz="2400" b="1">
                <a:solidFill>
                  <a:srgbClr val="FF0000"/>
                </a:solidFill>
                <a:latin typeface="Times New Roman" panose="02020603050405020304" pitchFamily="18" charset="0"/>
              </a:rPr>
              <a:t>Thảo luận nhóm (1 phút)</a:t>
            </a:r>
          </a:p>
        </p:txBody>
      </p:sp>
      <p:sp>
        <p:nvSpPr>
          <p:cNvPr id="63493" name="AutoShape 5"/>
          <p:cNvSpPr>
            <a:spLocks noChangeArrowheads="1"/>
          </p:cNvSpPr>
          <p:nvPr/>
        </p:nvSpPr>
        <p:spPr bwMode="auto">
          <a:xfrm>
            <a:off x="547688" y="2057400"/>
            <a:ext cx="6858000" cy="9906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A . Chỉ cần phao bơi là đủ .</a:t>
            </a:r>
          </a:p>
        </p:txBody>
      </p:sp>
      <p:sp>
        <p:nvSpPr>
          <p:cNvPr id="63494" name="AutoShape 6"/>
          <p:cNvSpPr>
            <a:spLocks noChangeArrowheads="1"/>
          </p:cNvSpPr>
          <p:nvPr/>
        </p:nvSpPr>
        <p:spPr bwMode="auto">
          <a:xfrm>
            <a:off x="609600" y="4114800"/>
            <a:ext cx="6781800" cy="9906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400" b="1">
                <a:solidFill>
                  <a:schemeClr val="bg1"/>
                </a:solidFill>
                <a:latin typeface="Times New Roman" panose="02020603050405020304" pitchFamily="18" charset="0"/>
                <a:cs typeface="Times New Roman" panose="02020603050405020304" pitchFamily="18" charset="0"/>
              </a:rPr>
              <a:t>C . Chỉ cần có người lớn .</a:t>
            </a:r>
            <a:r>
              <a:rPr lang="en-US" sz="2400"/>
              <a:t> </a:t>
            </a:r>
          </a:p>
        </p:txBody>
      </p:sp>
      <p:sp>
        <p:nvSpPr>
          <p:cNvPr id="63495" name="AutoShape 7"/>
          <p:cNvSpPr>
            <a:spLocks noChangeArrowheads="1"/>
          </p:cNvSpPr>
          <p:nvPr/>
        </p:nvSpPr>
        <p:spPr bwMode="auto">
          <a:xfrm>
            <a:off x="609600" y="3048000"/>
            <a:ext cx="6858000" cy="9906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B. Cần có người lớn và phương tiện cứu hộ</a:t>
            </a:r>
          </a:p>
        </p:txBody>
      </p:sp>
      <p:sp>
        <p:nvSpPr>
          <p:cNvPr id="63496" name="Rectangle 8"/>
          <p:cNvSpPr>
            <a:spLocks noChangeArrowheads="1"/>
          </p:cNvSpPr>
          <p:nvPr/>
        </p:nvSpPr>
        <p:spPr bwMode="auto">
          <a:xfrm>
            <a:off x="723900" y="3238500"/>
            <a:ext cx="6629400" cy="609600"/>
          </a:xfrm>
          <a:prstGeom prst="rect">
            <a:avLst/>
          </a:prstGeom>
          <a:solidFill>
            <a:srgbClr val="FF3300"/>
          </a:solidFill>
          <a:ln w="9525">
            <a:solidFill>
              <a:srgbClr val="000514"/>
            </a:solidFill>
            <a:miter lim="800000"/>
          </a:ln>
        </p:spPr>
        <p:txBody>
          <a:bodyPr wrap="none" anchor="ctr"/>
          <a:lstStyle/>
          <a:p>
            <a:pPr algn="l" eaLnBrk="0" hangingPunct="0"/>
            <a:r>
              <a:rPr lang="en-US" sz="2200" b="1">
                <a:solidFill>
                  <a:srgbClr val="FFFF00"/>
                </a:solidFill>
                <a:latin typeface="Times New Roman" panose="02020603050405020304" pitchFamily="18" charset="0"/>
              </a:rPr>
              <a:t>B . Cần có người lớn và phương tiện cứu hộ .</a:t>
            </a:r>
          </a:p>
        </p:txBody>
      </p:sp>
      <p:sp>
        <p:nvSpPr>
          <p:cNvPr id="63498" name="Text Box 10"/>
          <p:cNvSpPr txBox="1">
            <a:spLocks noChangeArrowheads="1"/>
          </p:cNvSpPr>
          <p:nvPr/>
        </p:nvSpPr>
        <p:spPr bwMode="auto">
          <a:xfrm>
            <a:off x="457200" y="1371600"/>
            <a:ext cx="8608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800" b="1" i="1" u="sng">
                <a:latin typeface="Times New Roman" panose="02020603050405020304" pitchFamily="18" charset="0"/>
                <a:cs typeface="Times New Roman" panose="02020603050405020304" pitchFamily="18" charset="0"/>
              </a:rPr>
              <a:t>Câu 2</a:t>
            </a:r>
            <a:r>
              <a:rPr lang="en-US" sz="2800" b="1">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Để an toàn khi đi tắm ở ao, hồ, sông, biển ta cần:</a:t>
            </a:r>
          </a:p>
        </p:txBody>
      </p:sp>
      <p:pic>
        <p:nvPicPr>
          <p:cNvPr id="30728" name="Picture 11"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81" y="-2381"/>
            <a:ext cx="14636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2"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55261">
            <a:off x="7677944" y="5391944"/>
            <a:ext cx="146367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3"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391150"/>
            <a:ext cx="14636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678738" y="-3175"/>
            <a:ext cx="14636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16" descr="chicken_dancing_chicken_dance_hg_c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4384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63498"/>
                                        </p:tgtEl>
                                        <p:attrNameLst>
                                          <p:attrName>style.visibility</p:attrName>
                                        </p:attrNameLst>
                                      </p:cBhvr>
                                      <p:to>
                                        <p:strVal val="visible"/>
                                      </p:to>
                                    </p:set>
                                    <p:anim calcmode="lin" valueType="num">
                                      <p:cBhvr>
                                        <p:cTn id="7" dur="1000" fill="hold"/>
                                        <p:tgtEl>
                                          <p:spTgt spid="63498"/>
                                        </p:tgtEl>
                                        <p:attrNameLst>
                                          <p:attrName>ppt_w</p:attrName>
                                        </p:attrNameLst>
                                      </p:cBhvr>
                                      <p:tavLst>
                                        <p:tav tm="0">
                                          <p:val>
                                            <p:strVal val="#ppt_w+.3"/>
                                          </p:val>
                                        </p:tav>
                                        <p:tav tm="100000">
                                          <p:val>
                                            <p:strVal val="#ppt_w"/>
                                          </p:val>
                                        </p:tav>
                                      </p:tavLst>
                                    </p:anim>
                                    <p:anim calcmode="lin" valueType="num">
                                      <p:cBhvr>
                                        <p:cTn id="8" dur="1000" fill="hold"/>
                                        <p:tgtEl>
                                          <p:spTgt spid="63498"/>
                                        </p:tgtEl>
                                        <p:attrNameLst>
                                          <p:attrName>ppt_h</p:attrName>
                                        </p:attrNameLst>
                                      </p:cBhvr>
                                      <p:tavLst>
                                        <p:tav tm="0">
                                          <p:val>
                                            <p:strVal val="#ppt_h"/>
                                          </p:val>
                                        </p:tav>
                                        <p:tav tm="100000">
                                          <p:val>
                                            <p:strVal val="#ppt_h"/>
                                          </p:val>
                                        </p:tav>
                                      </p:tavLst>
                                    </p:anim>
                                    <p:animEffect transition="in" filter="fade">
                                      <p:cBhvr>
                                        <p:cTn id="9" dur="1000"/>
                                        <p:tgtEl>
                                          <p:spTgt spid="6349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3495"/>
                                        </p:tgtEl>
                                        <p:attrNameLst>
                                          <p:attrName>style.visibility</p:attrName>
                                        </p:attrNameLst>
                                      </p:cBhvr>
                                      <p:to>
                                        <p:strVal val="visible"/>
                                      </p:to>
                                    </p:set>
                                    <p:animEffect transition="in" filter="box(in)">
                                      <p:cBhvr>
                                        <p:cTn id="14" dur="500"/>
                                        <p:tgtEl>
                                          <p:spTgt spid="6349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box(in)">
                                      <p:cBhvr>
                                        <p:cTn id="17" dur="500"/>
                                        <p:tgtEl>
                                          <p:spTgt spid="6349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3493"/>
                                        </p:tgtEl>
                                        <p:attrNameLst>
                                          <p:attrName>style.visibility</p:attrName>
                                        </p:attrNameLst>
                                      </p:cBhvr>
                                      <p:to>
                                        <p:strVal val="visible"/>
                                      </p:to>
                                    </p:set>
                                    <p:animEffect transition="in" filter="box(in)">
                                      <p:cBhvr>
                                        <p:cTn id="20" dur="500"/>
                                        <p:tgtEl>
                                          <p:spTgt spid="6349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Effect transition="in" filter="barn(inHorizontal)">
                                      <p:cBhvr>
                                        <p:cTn id="25" dur="1000"/>
                                        <p:tgtEl>
                                          <p:spTgt spid="63496"/>
                                        </p:tgtEl>
                                      </p:cBhvr>
                                    </p:animEffect>
                                  </p:childTnLst>
                                </p:cTn>
                              </p:par>
                              <p:par>
                                <p:cTn id="26" presetID="12" presetClass="entr" presetSubtype="2" fill="hold" nodeType="withEffect">
                                  <p:stCondLst>
                                    <p:cond delay="0"/>
                                  </p:stCondLst>
                                  <p:childTnLst>
                                    <p:set>
                                      <p:cBhvr>
                                        <p:cTn id="27" dur="1" fill="hold">
                                          <p:stCondLst>
                                            <p:cond delay="0"/>
                                          </p:stCondLst>
                                        </p:cTn>
                                        <p:tgtEl>
                                          <p:spTgt spid="63504"/>
                                        </p:tgtEl>
                                        <p:attrNameLst>
                                          <p:attrName>style.visibility</p:attrName>
                                        </p:attrNameLst>
                                      </p:cBhvr>
                                      <p:to>
                                        <p:strVal val="visible"/>
                                      </p:to>
                                    </p:set>
                                    <p:animEffect transition="in" filter="slide(fromRight)">
                                      <p:cBhvr>
                                        <p:cTn id="28" dur="2000"/>
                                        <p:tgtEl>
                                          <p:spTgt spid="63504"/>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bldLvl="0" animBg="1"/>
      <p:bldP spid="63494" grpId="0" bldLvl="0" animBg="1"/>
      <p:bldP spid="63495" grpId="0" animBg="1"/>
      <p:bldP spid="63496" grpId="0" bldLvl="0" animBg="1"/>
      <p:bldP spid="634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752600" y="381000"/>
            <a:ext cx="5638800" cy="1077218"/>
          </a:xfrm>
          <a:prstGeom prst="rect">
            <a:avLst/>
          </a:prstGeom>
          <a:noFill/>
          <a:ln w="57150" cmpd="thickThin">
            <a:solidFill>
              <a:srgbClr val="CC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a:solidFill>
                  <a:srgbClr val="CC00FF"/>
                </a:solidFill>
                <a:latin typeface="Times New Roman" panose="02020603050405020304" pitchFamily="18" charset="0"/>
              </a:rPr>
              <a:t>Chọn đáp án đúng nhất:</a:t>
            </a:r>
          </a:p>
          <a:p>
            <a:pPr algn="ctr" eaLnBrk="1" hangingPunct="1">
              <a:spcBef>
                <a:spcPct val="50000"/>
              </a:spcBef>
            </a:pPr>
            <a:r>
              <a:rPr lang="en-US" sz="2400" b="1">
                <a:solidFill>
                  <a:srgbClr val="00B0F0"/>
                </a:solidFill>
                <a:latin typeface="Times New Roman" panose="02020603050405020304" pitchFamily="18" charset="0"/>
              </a:rPr>
              <a:t>Làm việc nhóm đôi ( 1 phút)</a:t>
            </a:r>
          </a:p>
        </p:txBody>
      </p:sp>
      <p:sp>
        <p:nvSpPr>
          <p:cNvPr id="64517" name="AutoShape 5"/>
          <p:cNvSpPr>
            <a:spLocks noChangeArrowheads="1"/>
          </p:cNvSpPr>
          <p:nvPr/>
        </p:nvSpPr>
        <p:spPr bwMode="auto">
          <a:xfrm>
            <a:off x="457201" y="2590800"/>
            <a:ext cx="7467600" cy="8382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800" b="1">
                <a:solidFill>
                  <a:schemeClr val="bg1"/>
                </a:solidFill>
                <a:latin typeface="Times New Roman" panose="02020603050405020304" pitchFamily="18" charset="0"/>
                <a:cs typeface="Times New Roman" panose="02020603050405020304" pitchFamily="18" charset="0"/>
              </a:rPr>
              <a:t>A.</a:t>
            </a:r>
            <a:r>
              <a:rPr lang="en-US" sz="2400">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Lội qua suối, qua đoạn đường bị ngập lụt</a:t>
            </a:r>
          </a:p>
        </p:txBody>
      </p:sp>
      <p:sp>
        <p:nvSpPr>
          <p:cNvPr id="64518" name="AutoShape 6"/>
          <p:cNvSpPr>
            <a:spLocks noChangeArrowheads="1"/>
          </p:cNvSpPr>
          <p:nvPr/>
        </p:nvSpPr>
        <p:spPr bwMode="auto">
          <a:xfrm>
            <a:off x="304800" y="3733800"/>
            <a:ext cx="8043136" cy="9144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400" b="1">
                <a:solidFill>
                  <a:schemeClr val="bg1"/>
                </a:solidFill>
                <a:latin typeface="Times New Roman" panose="02020603050405020304" pitchFamily="18" charset="0"/>
                <a:cs typeface="Times New Roman" panose="02020603050405020304" pitchFamily="18" charset="0"/>
              </a:rPr>
              <a:t>B .Qua suối hay đường ngập lụt cần có người lớn đi theo</a:t>
            </a:r>
          </a:p>
        </p:txBody>
      </p:sp>
      <p:sp>
        <p:nvSpPr>
          <p:cNvPr id="64519" name="AutoShape 7"/>
          <p:cNvSpPr>
            <a:spLocks noChangeArrowheads="1"/>
          </p:cNvSpPr>
          <p:nvPr/>
        </p:nvSpPr>
        <p:spPr bwMode="auto">
          <a:xfrm>
            <a:off x="457200" y="5029200"/>
            <a:ext cx="7949406" cy="838200"/>
          </a:xfrm>
          <a:prstGeom prst="horizontalScroll">
            <a:avLst>
              <a:gd name="adj" fmla="val 12500"/>
            </a:avLst>
          </a:prstGeom>
          <a:solidFill>
            <a:schemeClr val="accent1"/>
          </a:solidFill>
          <a:ln w="9525">
            <a:solidFill>
              <a:schemeClr val="tx1"/>
            </a:solidFill>
            <a:round/>
          </a:ln>
        </p:spPr>
        <p:txBody>
          <a:bodyPr wrap="none" anchor="ctr"/>
          <a:lstStyle/>
          <a:p>
            <a:pPr algn="l" eaLnBrk="0" hangingPunct="0"/>
            <a:r>
              <a:rPr lang="en-US" sz="2400" b="1">
                <a:solidFill>
                  <a:schemeClr val="bg1"/>
                </a:solidFill>
                <a:latin typeface="Times New Roman" panose="02020603050405020304" pitchFamily="18" charset="0"/>
                <a:cs typeface="Times New Roman" panose="02020603050405020304" pitchFamily="18" charset="0"/>
              </a:rPr>
              <a:t>C</a:t>
            </a:r>
            <a:r>
              <a:rPr lang="en-US" sz="200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Các phương tiện giao thông đường thủy cần phải trang </a:t>
            </a:r>
          </a:p>
          <a:p>
            <a:pPr algn="l" eaLnBrk="0" hangingPunct="0"/>
            <a:r>
              <a:rPr lang="en-US" sz="2400" b="1">
                <a:solidFill>
                  <a:schemeClr val="bg1"/>
                </a:solidFill>
                <a:latin typeface="Times New Roman" panose="02020603050405020304" pitchFamily="18" charset="0"/>
                <a:cs typeface="Times New Roman" panose="02020603050405020304" pitchFamily="18" charset="0"/>
              </a:rPr>
              <a:t>bị phao bơi</a:t>
            </a:r>
          </a:p>
        </p:txBody>
      </p:sp>
      <p:sp>
        <p:nvSpPr>
          <p:cNvPr id="64520" name="Rectangle 8"/>
          <p:cNvSpPr>
            <a:spLocks noChangeArrowheads="1"/>
          </p:cNvSpPr>
          <p:nvPr/>
        </p:nvSpPr>
        <p:spPr bwMode="auto">
          <a:xfrm>
            <a:off x="859790" y="2726690"/>
            <a:ext cx="6934200" cy="566738"/>
          </a:xfrm>
          <a:prstGeom prst="rect">
            <a:avLst/>
          </a:prstGeom>
          <a:solidFill>
            <a:srgbClr val="FF3300"/>
          </a:solidFill>
          <a:ln w="9525">
            <a:solidFill>
              <a:srgbClr val="000514"/>
            </a:solidFill>
            <a:miter lim="800000"/>
          </a:ln>
        </p:spPr>
        <p:txBody>
          <a:bodyPr wrap="none" anchor="ctr"/>
          <a:lstStyle/>
          <a:p>
            <a:pPr algn="l" eaLnBrk="0" hangingPunct="0"/>
            <a:r>
              <a:rPr lang="en-US" sz="2400" b="1">
                <a:solidFill>
                  <a:srgbClr val="FFFF00"/>
                </a:solidFill>
                <a:latin typeface="Times New Roman" panose="02020603050405020304" pitchFamily="18" charset="0"/>
              </a:rPr>
              <a:t> Lội qua suối, qua đoạn đường bị ngập lụt</a:t>
            </a:r>
          </a:p>
        </p:txBody>
      </p:sp>
      <p:sp>
        <p:nvSpPr>
          <p:cNvPr id="64522" name="Text Box 10"/>
          <p:cNvSpPr txBox="1">
            <a:spLocks noChangeArrowheads="1"/>
          </p:cNvSpPr>
          <p:nvPr/>
        </p:nvSpPr>
        <p:spPr bwMode="auto">
          <a:xfrm>
            <a:off x="609600" y="1524000"/>
            <a:ext cx="7010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sz="2800" b="1" i="1" u="sng">
                <a:latin typeface="Times New Roman" panose="02020603050405020304" pitchFamily="18" charset="0"/>
                <a:cs typeface="Times New Roman" panose="02020603050405020304" pitchFamily="18" charset="0"/>
              </a:rPr>
              <a:t>Câu 3</a:t>
            </a:r>
            <a:r>
              <a:rPr lang="en-US" sz="2800" b="1" i="1">
                <a:latin typeface="Times New Roman" panose="02020603050405020304" pitchFamily="18" charset="0"/>
                <a:cs typeface="Times New Roman" panose="02020603050405020304" pitchFamily="18" charset="0"/>
              </a:rPr>
              <a:t>: Những việc nào </a:t>
            </a:r>
            <a:r>
              <a:rPr lang="en-US" sz="2800" b="1" i="1" u="sng">
                <a:solidFill>
                  <a:srgbClr val="FF0000"/>
                </a:solidFill>
                <a:latin typeface="Times New Roman" panose="02020603050405020304" pitchFamily="18" charset="0"/>
                <a:cs typeface="Times New Roman" panose="02020603050405020304" pitchFamily="18" charset="0"/>
              </a:rPr>
              <a:t>không nên làm</a:t>
            </a:r>
            <a:r>
              <a:rPr lang="en-US" sz="2800" b="1" i="1">
                <a:solidFill>
                  <a:srgbClr val="FF0000"/>
                </a:solidFill>
                <a:latin typeface="Times New Roman" panose="02020603050405020304" pitchFamily="18" charset="0"/>
                <a:cs typeface="Times New Roman" panose="02020603050405020304" pitchFamily="18" charset="0"/>
              </a:rPr>
              <a:t>?</a:t>
            </a:r>
          </a:p>
        </p:txBody>
      </p:sp>
      <p:pic>
        <p:nvPicPr>
          <p:cNvPr id="31752" name="Picture 11"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74769" y="5422107"/>
            <a:ext cx="146367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2"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47730">
            <a:off x="7680325" y="0"/>
            <a:ext cx="14636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3"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81" y="-2381"/>
            <a:ext cx="14636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4"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3701">
            <a:off x="0" y="5473700"/>
            <a:ext cx="16922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16" descr="chicken_dancing_chicken_dance_hg_c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219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iterate type="lt">
                                    <p:tmPct val="0"/>
                                  </p:iterate>
                                  <p:childTnLst>
                                    <p:set>
                                      <p:cBhvr>
                                        <p:cTn id="6" dur="1" fill="hold">
                                          <p:stCondLst>
                                            <p:cond delay="0"/>
                                          </p:stCondLst>
                                        </p:cTn>
                                        <p:tgtEl>
                                          <p:spTgt spid="64522"/>
                                        </p:tgtEl>
                                        <p:attrNameLst>
                                          <p:attrName>style.visibility</p:attrName>
                                        </p:attrNameLst>
                                      </p:cBhvr>
                                      <p:to>
                                        <p:strVal val="visible"/>
                                      </p:to>
                                    </p:set>
                                    <p:anim calcmode="lin" valueType="num">
                                      <p:cBhvr>
                                        <p:cTn id="7" dur="1000" fill="hold"/>
                                        <p:tgtEl>
                                          <p:spTgt spid="64522"/>
                                        </p:tgtEl>
                                        <p:attrNameLst>
                                          <p:attrName>ppt_x</p:attrName>
                                        </p:attrNameLst>
                                      </p:cBhvr>
                                      <p:tavLst>
                                        <p:tav tm="0">
                                          <p:val>
                                            <p:strVal val="#ppt_x-.2"/>
                                          </p:val>
                                        </p:tav>
                                        <p:tav tm="100000">
                                          <p:val>
                                            <p:strVal val="#ppt_x"/>
                                          </p:val>
                                        </p:tav>
                                      </p:tavLst>
                                    </p:anim>
                                    <p:anim calcmode="lin" valueType="num">
                                      <p:cBhvr>
                                        <p:cTn id="8" dur="1000" fill="hold"/>
                                        <p:tgtEl>
                                          <p:spTgt spid="64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2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4519"/>
                                        </p:tgtEl>
                                        <p:attrNameLst>
                                          <p:attrName>style.visibility</p:attrName>
                                        </p:attrNameLst>
                                      </p:cBhvr>
                                      <p:to>
                                        <p:strVal val="visible"/>
                                      </p:to>
                                    </p:set>
                                    <p:animEffect transition="in" filter="wedge">
                                      <p:cBhvr>
                                        <p:cTn id="14" dur="2000"/>
                                        <p:tgtEl>
                                          <p:spTgt spid="64519"/>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wedge">
                                      <p:cBhvr>
                                        <p:cTn id="17" dur="2000"/>
                                        <p:tgtEl>
                                          <p:spTgt spid="64518"/>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64517"/>
                                        </p:tgtEl>
                                        <p:attrNameLst>
                                          <p:attrName>style.visibility</p:attrName>
                                        </p:attrNameLst>
                                      </p:cBhvr>
                                      <p:to>
                                        <p:strVal val="visible"/>
                                      </p:to>
                                    </p:set>
                                    <p:animEffect transition="in" filter="wedge">
                                      <p:cBhvr>
                                        <p:cTn id="20" dur="2000"/>
                                        <p:tgtEl>
                                          <p:spTgt spid="645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4520"/>
                                        </p:tgtEl>
                                        <p:attrNameLst>
                                          <p:attrName>style.visibility</p:attrName>
                                        </p:attrNameLst>
                                      </p:cBhvr>
                                      <p:to>
                                        <p:strVal val="visible"/>
                                      </p:to>
                                    </p:set>
                                    <p:animEffect transition="in" filter="barn(inHorizontal)">
                                      <p:cBhvr>
                                        <p:cTn id="25" dur="500"/>
                                        <p:tgtEl>
                                          <p:spTgt spid="64520"/>
                                        </p:tgtEl>
                                      </p:cBhvr>
                                    </p:animEffect>
                                  </p:childTnLst>
                                </p:cTn>
                              </p:par>
                              <p:par>
                                <p:cTn id="26" presetID="12" presetClass="entr" presetSubtype="2" fill="hold" nodeType="withEffect">
                                  <p:stCondLst>
                                    <p:cond delay="0"/>
                                  </p:stCondLst>
                                  <p:childTnLst>
                                    <p:set>
                                      <p:cBhvr>
                                        <p:cTn id="27" dur="1" fill="hold">
                                          <p:stCondLst>
                                            <p:cond delay="0"/>
                                          </p:stCondLst>
                                        </p:cTn>
                                        <p:tgtEl>
                                          <p:spTgt spid="64528"/>
                                        </p:tgtEl>
                                        <p:attrNameLst>
                                          <p:attrName>style.visibility</p:attrName>
                                        </p:attrNameLst>
                                      </p:cBhvr>
                                      <p:to>
                                        <p:strVal val="visible"/>
                                      </p:to>
                                    </p:set>
                                    <p:animEffect transition="in" filter="slide(fromRight)">
                                      <p:cBhvr>
                                        <p:cTn id="28" dur="2000"/>
                                        <p:tgtEl>
                                          <p:spTgt spid="64528"/>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ldLvl="0" animBg="1"/>
      <p:bldP spid="64518" grpId="0" bldLvl="0" animBg="1"/>
      <p:bldP spid="64519" grpId="0" bldLvl="0" animBg="1"/>
      <p:bldP spid="64520" grpId="0" bldLvl="0" animBg="1"/>
      <p:bldP spid="645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3799" name="TextBox 16"/>
          <p:cNvSpPr txBox="1">
            <a:spLocks noChangeArrowheads="1"/>
          </p:cNvSpPr>
          <p:nvPr/>
        </p:nvSpPr>
        <p:spPr bwMode="auto">
          <a:xfrm>
            <a:off x="1379854" y="830580"/>
            <a:ext cx="70377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i="1" u="sng">
                <a:ln>
                  <a:solidFill>
                    <a:srgbClr val="FFFF00"/>
                  </a:solidFill>
                </a:ln>
                <a:gradFill>
                  <a:gsLst>
                    <a:gs pos="0">
                      <a:srgbClr val="FBFB11"/>
                    </a:gs>
                    <a:gs pos="100000">
                      <a:srgbClr val="838309"/>
                    </a:gs>
                  </a:gsLst>
                  <a:lin scaled="0"/>
                </a:gradFill>
                <a:latin typeface="Times New Roman" panose="02020603050405020304" pitchFamily="18" charset="0"/>
                <a:cs typeface="Times New Roman" panose="02020603050405020304" pitchFamily="18" charset="0"/>
              </a:rPr>
              <a:t>Khoa học</a:t>
            </a:r>
            <a:r>
              <a:rPr lang="en-US" sz="2400" b="1" i="1">
                <a:ln>
                  <a:solidFill>
                    <a:srgbClr val="FFFF00"/>
                  </a:solidFill>
                </a:ln>
                <a:gradFill>
                  <a:gsLst>
                    <a:gs pos="0">
                      <a:srgbClr val="FBFB11"/>
                    </a:gs>
                    <a:gs pos="100000">
                      <a:srgbClr val="838309"/>
                    </a:gs>
                  </a:gsLst>
                  <a:lin scaled="0"/>
                </a:gradFill>
                <a:latin typeface="Times New Roman" panose="02020603050405020304" pitchFamily="18" charset="0"/>
                <a:cs typeface="Times New Roman" panose="02020603050405020304" pitchFamily="18" charset="0"/>
              </a:rPr>
              <a:t>:   </a:t>
            </a:r>
            <a:r>
              <a:rPr lang="en-US" sz="2800" b="1" i="1">
                <a:ln>
                  <a:solidFill>
                    <a:srgbClr val="FFFF00"/>
                  </a:solidFill>
                </a:ln>
                <a:solidFill>
                  <a:srgbClr val="FF0000"/>
                </a:solidFill>
                <a:latin typeface="Times New Roman" panose="02020603050405020304" pitchFamily="18" charset="0"/>
                <a:cs typeface="Times New Roman" panose="02020603050405020304" pitchFamily="18" charset="0"/>
              </a:rPr>
              <a:t>Phòng tránh tai nạn đuối nước</a:t>
            </a:r>
            <a:endParaRPr lang="en-US" sz="2800" b="1" i="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33800" name="TextBox 17"/>
          <p:cNvSpPr txBox="1">
            <a:spLocks noChangeArrowheads="1"/>
          </p:cNvSpPr>
          <p:nvPr/>
        </p:nvSpPr>
        <p:spPr bwMode="auto">
          <a:xfrm>
            <a:off x="1379855" y="1287780"/>
            <a:ext cx="703770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400" b="1">
                <a:ln>
                  <a:solidFill>
                    <a:schemeClr val="accent1">
                      <a:lumMod val="20000"/>
                      <a:lumOff val="80000"/>
                    </a:schemeClr>
                  </a:solidFill>
                </a:ln>
                <a:solidFill>
                  <a:schemeClr val="bg1"/>
                </a:solidFill>
                <a:latin typeface="Times New Roman" panose="02020603050405020304" pitchFamily="18" charset="0"/>
              </a:rPr>
              <a:t>                                </a:t>
            </a:r>
          </a:p>
          <a:p>
            <a:pPr algn="ctr" eaLnBrk="1" hangingPunct="1"/>
            <a:r>
              <a:rPr lang="en-US" sz="2400" b="1" u="sng">
                <a:ln>
                  <a:solidFill>
                    <a:schemeClr val="accent1">
                      <a:lumMod val="20000"/>
                      <a:lumOff val="80000"/>
                    </a:schemeClr>
                  </a:solidFill>
                </a:ln>
                <a:solidFill>
                  <a:srgbClr val="FF0000"/>
                </a:solidFill>
                <a:latin typeface="Times New Roman" panose="02020603050405020304" pitchFamily="18" charset="0"/>
              </a:rPr>
              <a:t>Bài học:</a:t>
            </a:r>
          </a:p>
          <a:p>
            <a:pPr algn="just" eaLnBrk="1" hangingPunct="1"/>
            <a:r>
              <a:rPr lang="en-US" sz="2400" b="1">
                <a:ln>
                  <a:solidFill>
                    <a:schemeClr val="accent1">
                      <a:lumMod val="20000"/>
                      <a:lumOff val="80000"/>
                    </a:schemeClr>
                  </a:solidFill>
                </a:ln>
                <a:solidFill>
                  <a:schemeClr val="bg1"/>
                </a:solidFill>
                <a:latin typeface="Times New Roman" panose="02020603050405020304" pitchFamily="18" charset="0"/>
              </a:rPr>
              <a:t> </a:t>
            </a:r>
            <a:r>
              <a:rPr lang="en-US" sz="2200" b="1">
                <a:ln>
                  <a:solidFill>
                    <a:schemeClr val="accent1">
                      <a:lumMod val="20000"/>
                      <a:lumOff val="80000"/>
                    </a:schemeClr>
                  </a:solidFill>
                </a:ln>
                <a:solidFill>
                  <a:schemeClr val="bg1"/>
                </a:solidFill>
                <a:latin typeface="Times New Roman" panose="02020603050405020304" pitchFamily="18" charset="0"/>
              </a:rPr>
              <a:t>-Không </a:t>
            </a:r>
            <a:r>
              <a:rPr lang="en-US" sz="2200" b="1" dirty="0" err="1">
                <a:ln>
                  <a:solidFill>
                    <a:schemeClr val="accent1">
                      <a:lumMod val="20000"/>
                      <a:lumOff val="80000"/>
                    </a:schemeClr>
                  </a:solidFill>
                </a:ln>
                <a:solidFill>
                  <a:schemeClr val="bg1"/>
                </a:solidFill>
                <a:latin typeface="Times New Roman" panose="02020603050405020304" pitchFamily="18" charset="0"/>
              </a:rPr>
              <a:t>chơi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đùa</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gần</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ao</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hồ</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sông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suối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Giếng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nước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phải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xây</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thành</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cao</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có</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nắp</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đậy</a:t>
            </a:r>
            <a:r>
              <a:rPr lang="en-US" sz="2200" b="1" dirty="0">
                <a:ln>
                  <a:solidFill>
                    <a:schemeClr val="accent1">
                      <a:lumMod val="20000"/>
                      <a:lumOff val="80000"/>
                    </a:schemeClr>
                  </a:solidFill>
                </a:ln>
                <a:solidFill>
                  <a:schemeClr val="bg1"/>
                </a:solidFill>
                <a:latin typeface="Times New Roman" panose="02020603050405020304" pitchFamily="18" charset="0"/>
              </a:rPr>
              <a:t>. Chum, </a:t>
            </a:r>
            <a:r>
              <a:rPr lang="en-US" sz="2200" b="1" dirty="0" err="1">
                <a:ln>
                  <a:solidFill>
                    <a:schemeClr val="accent1">
                      <a:lumMod val="20000"/>
                      <a:lumOff val="80000"/>
                    </a:schemeClr>
                  </a:solidFill>
                </a:ln>
                <a:solidFill>
                  <a:schemeClr val="bg1"/>
                </a:solidFill>
                <a:latin typeface="Times New Roman" panose="02020603050405020304" pitchFamily="18" charset="0"/>
              </a:rPr>
              <a:t>vại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bể</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nước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phải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có</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nắp</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đậy</a:t>
            </a:r>
            <a:r>
              <a:rPr lang="en-US" sz="2200" b="1" dirty="0">
                <a:ln>
                  <a:solidFill>
                    <a:schemeClr val="accent1">
                      <a:lumMod val="20000"/>
                      <a:lumOff val="80000"/>
                    </a:schemeClr>
                  </a:solidFill>
                </a:ln>
                <a:solidFill>
                  <a:schemeClr val="bg1"/>
                </a:solidFill>
                <a:latin typeface="Times New Roman" panose="02020603050405020304" pitchFamily="18" charset="0"/>
              </a:rPr>
              <a:t>.</a:t>
            </a:r>
          </a:p>
          <a:p>
            <a:pPr algn="just" eaLnBrk="1" hangingPunct="1"/>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Chấp</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hành</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tốt</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các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quy</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định</a:t>
            </a:r>
            <a:r>
              <a:rPr lang="en-US" sz="2200" b="1" dirty="0">
                <a:ln>
                  <a:solidFill>
                    <a:schemeClr val="accent1">
                      <a:lumMod val="20000"/>
                      <a:lumOff val="80000"/>
                    </a:schemeClr>
                  </a:solidFill>
                </a:ln>
                <a:solidFill>
                  <a:schemeClr val="bg1"/>
                </a:solidFill>
                <a:latin typeface="Times New Roman" panose="02020603050405020304" pitchFamily="18" charset="0"/>
              </a:rPr>
              <a:t> an </a:t>
            </a:r>
            <a:r>
              <a:rPr lang="en-US" sz="2200" b="1" dirty="0" err="1">
                <a:ln>
                  <a:solidFill>
                    <a:schemeClr val="accent1">
                      <a:lumMod val="20000"/>
                      <a:lumOff val="80000"/>
                    </a:schemeClr>
                  </a:solidFill>
                </a:ln>
                <a:solidFill>
                  <a:schemeClr val="bg1"/>
                </a:solidFill>
                <a:latin typeface="Times New Roman" panose="02020603050405020304" pitchFamily="18" charset="0"/>
              </a:rPr>
              <a:t>toàn</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khi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tham</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gia</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giao</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thông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đường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thủy</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Tuyệt</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đối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không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lội</a:t>
            </a:r>
            <a:r>
              <a:rPr lang="en-US" sz="2200" b="1" dirty="0">
                <a:ln>
                  <a:solidFill>
                    <a:schemeClr val="accent1">
                      <a:lumMod val="20000"/>
                      <a:lumOff val="80000"/>
                    </a:schemeClr>
                  </a:solidFill>
                </a:ln>
                <a:solidFill>
                  <a:schemeClr val="bg1"/>
                </a:solidFill>
                <a:latin typeface="Times New Roman" panose="02020603050405020304" pitchFamily="18" charset="0"/>
              </a:rPr>
              <a:t> qua </a:t>
            </a:r>
            <a:r>
              <a:rPr lang="en-US" sz="2200" b="1" dirty="0" err="1">
                <a:ln>
                  <a:solidFill>
                    <a:schemeClr val="accent1">
                      <a:lumMod val="20000"/>
                      <a:lumOff val="80000"/>
                    </a:schemeClr>
                  </a:solidFill>
                </a:ln>
                <a:solidFill>
                  <a:schemeClr val="bg1"/>
                </a:solidFill>
                <a:latin typeface="Times New Roman" panose="02020603050405020304" pitchFamily="18" charset="0"/>
              </a:rPr>
              <a:t>vùng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nước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bị</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ngập</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lụt</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khi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trời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mưa</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lũ</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dông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bão</a:t>
            </a:r>
            <a:r>
              <a:rPr lang="en-US" sz="2200" b="1" dirty="0">
                <a:ln>
                  <a:solidFill>
                    <a:schemeClr val="accent1">
                      <a:lumMod val="20000"/>
                      <a:lumOff val="80000"/>
                    </a:schemeClr>
                  </a:solidFill>
                </a:ln>
                <a:solidFill>
                  <a:schemeClr val="bg1"/>
                </a:solidFill>
                <a:latin typeface="Times New Roman" panose="02020603050405020304" pitchFamily="18" charset="0"/>
              </a:rPr>
              <a:t>. </a:t>
            </a:r>
          </a:p>
          <a:p>
            <a:pPr algn="just" eaLnBrk="1" hangingPunct="1"/>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Chỉ</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tập</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bơi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hoặc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bơi</a:t>
            </a:r>
            <a:r>
              <a:rPr lang="en-US" sz="2200" b="1" dirty="0">
                <a:ln>
                  <a:solidFill>
                    <a:schemeClr val="accent1">
                      <a:lumMod val="20000"/>
                      <a:lumOff val="80000"/>
                    </a:schemeClr>
                  </a:solidFill>
                </a:ln>
                <a:solidFill>
                  <a:schemeClr val="bg1"/>
                </a:solidFill>
                <a:latin typeface="Times New Roman" panose="02020603050405020304" pitchFamily="18" charset="0"/>
              </a:rPr>
              <a:t> ở </a:t>
            </a:r>
            <a:r>
              <a:rPr lang="en-US" sz="2200" b="1" dirty="0" err="1">
                <a:ln>
                  <a:solidFill>
                    <a:schemeClr val="accent1">
                      <a:lumMod val="20000"/>
                      <a:lumOff val="80000"/>
                    </a:schemeClr>
                  </a:solidFill>
                </a:ln>
                <a:solidFill>
                  <a:schemeClr val="bg1"/>
                </a:solidFill>
                <a:latin typeface="Times New Roman" panose="02020603050405020304" pitchFamily="18" charset="0"/>
              </a:rPr>
              <a:t>nơi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có</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người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lớn</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và</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phương</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tiện</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cứu</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hộ</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tuân</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thủ</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các</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quy</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định</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của</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bể</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bơi</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dirty="0" err="1">
                <a:ln>
                  <a:solidFill>
                    <a:schemeClr val="accent1">
                      <a:lumMod val="20000"/>
                      <a:lumOff val="80000"/>
                    </a:schemeClr>
                  </a:solidFill>
                </a:ln>
                <a:solidFill>
                  <a:schemeClr val="bg1"/>
                </a:solidFill>
                <a:latin typeface="Times New Roman" panose="02020603050405020304" pitchFamily="18" charset="0"/>
              </a:rPr>
              <a:t>khu</a:t>
            </a:r>
            <a:r>
              <a:rPr lang="en-US" sz="2200" b="1" dirty="0">
                <a:ln>
                  <a:solidFill>
                    <a:schemeClr val="accent1">
                      <a:lumMod val="20000"/>
                      <a:lumOff val="80000"/>
                    </a:schemeClr>
                  </a:solidFill>
                </a:ln>
                <a:solidFill>
                  <a:schemeClr val="bg1"/>
                </a:solidFill>
                <a:latin typeface="Times New Roman" panose="02020603050405020304" pitchFamily="18" charset="0"/>
              </a:rPr>
              <a:t> </a:t>
            </a:r>
            <a:r>
              <a:rPr lang="en-US" sz="2200" b="1" err="1">
                <a:ln>
                  <a:solidFill>
                    <a:schemeClr val="accent1">
                      <a:lumMod val="20000"/>
                      <a:lumOff val="80000"/>
                    </a:schemeClr>
                  </a:solidFill>
                </a:ln>
                <a:solidFill>
                  <a:schemeClr val="bg1"/>
                </a:solidFill>
                <a:latin typeface="Times New Roman" panose="02020603050405020304" pitchFamily="18" charset="0"/>
              </a:rPr>
              <a:t>vực</a:t>
            </a:r>
            <a:r>
              <a:rPr lang="en-US" sz="2200" b="1">
                <a:ln>
                  <a:solidFill>
                    <a:schemeClr val="accent1">
                      <a:lumMod val="20000"/>
                      <a:lumOff val="80000"/>
                    </a:schemeClr>
                  </a:solidFill>
                </a:ln>
                <a:solidFill>
                  <a:schemeClr val="bg1"/>
                </a:solidFill>
                <a:latin typeface="Times New Roman" panose="02020603050405020304" pitchFamily="18" charset="0"/>
              </a:rPr>
              <a:t> bơi .</a:t>
            </a:r>
            <a:endParaRPr lang="en-US" sz="2200" b="1" dirty="0">
              <a:ln>
                <a:solidFill>
                  <a:schemeClr val="accent1">
                    <a:lumMod val="20000"/>
                    <a:lumOff val="80000"/>
                  </a:schemeClr>
                </a:solidFill>
              </a:ln>
              <a:solidFill>
                <a:schemeClr val="bg1"/>
              </a:solidFill>
              <a:latin typeface="Times New Roman" panose="02020603050405020304" pitchFamily="18" charset="0"/>
            </a:endParaRPr>
          </a:p>
          <a:p>
            <a:pPr algn="just" eaLnBrk="1" hangingPunct="1"/>
            <a:endParaRPr lang="en-US" sz="2200" b="1" dirty="0">
              <a:latin typeface="Times New Roman" panose="02020603050405020304" pitchFamily="18" charset="0"/>
            </a:endParaRPr>
          </a:p>
          <a:p>
            <a:pPr algn="just" eaLnBrk="1" hangingPunct="1"/>
            <a:endParaRPr lang="en-US" sz="2400" b="1" dirty="0">
              <a:latin typeface="Times New Roman" panose="02020603050405020304" pitchFamily="18" charset="0"/>
            </a:endParaRPr>
          </a:p>
        </p:txBody>
      </p:sp>
    </p:spTree>
  </p:cSld>
  <p:clrMapOvr>
    <a:masterClrMapping/>
  </p:clrMapOvr>
  <p:transition>
    <p:wheel spokes="2"/>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38528"/>
            <a:ext cx="4419600" cy="426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00200" y="-595"/>
            <a:ext cx="5943600" cy="954107"/>
          </a:xfrm>
          <a:prstGeom prst="rect">
            <a:avLst/>
          </a:prstGeom>
          <a:noFill/>
        </p:spPr>
        <p:txBody>
          <a:bodyPr wrap="square" rtlCol="0">
            <a:spAutoFit/>
          </a:bodyPr>
          <a:lstStyle/>
          <a:p>
            <a:pPr algn="ctr"/>
            <a:r>
              <a:rPr lang="en-US" sz="2000" b="1">
                <a:latin typeface="Times New Roman" pitchFamily="18" charset="0"/>
                <a:cs typeface="Times New Roman" pitchFamily="18" charset="0"/>
              </a:rPr>
              <a:t>Thứ sáu ngày 04 tháng 11 năm 2022</a:t>
            </a:r>
            <a:endParaRPr lang="vi-VN" sz="2000" b="1">
              <a:latin typeface="Times New Roman" pitchFamily="18" charset="0"/>
              <a:cs typeface="Times New Roman" pitchFamily="18" charset="0"/>
            </a:endParaRPr>
          </a:p>
          <a:p>
            <a:endParaRPr lang="vi-VN"/>
          </a:p>
          <a:p>
            <a:endParaRPr lang="vi-VN"/>
          </a:p>
        </p:txBody>
      </p:sp>
      <p:sp>
        <p:nvSpPr>
          <p:cNvPr id="9" name="TextBox 8"/>
          <p:cNvSpPr txBox="1"/>
          <p:nvPr/>
        </p:nvSpPr>
        <p:spPr>
          <a:xfrm>
            <a:off x="304800" y="2514600"/>
            <a:ext cx="3352800" cy="2215991"/>
          </a:xfrm>
          <a:prstGeom prst="rect">
            <a:avLst/>
          </a:prstGeom>
          <a:noFill/>
        </p:spPr>
        <p:txBody>
          <a:bodyPr wrap="square" rtlCol="0">
            <a:spAutoFit/>
          </a:bodyPr>
          <a:lstStyle/>
          <a:p>
            <a:r>
              <a:rPr lang="en-US" sz="2400">
                <a:ln w="22225">
                  <a:solidFill>
                    <a:schemeClr val="accent2"/>
                  </a:solidFill>
                  <a:prstDash val="solid"/>
                </a:ln>
                <a:solidFill>
                  <a:srgbClr val="C00000"/>
                </a:solidFill>
                <a:latin typeface="Times New Roman" panose="02020603050405020304" pitchFamily="18" charset="0"/>
              </a:rPr>
              <a:t>+  Bạn trong bức tranh đang làm gì ? </a:t>
            </a:r>
          </a:p>
          <a:p>
            <a:r>
              <a:rPr lang="en-US" sz="2400">
                <a:ln w="22225">
                  <a:solidFill>
                    <a:schemeClr val="accent2"/>
                  </a:solidFill>
                  <a:prstDash val="solid"/>
                </a:ln>
                <a:solidFill>
                  <a:srgbClr val="002060"/>
                </a:solidFill>
                <a:latin typeface="Times New Roman" panose="02020603050405020304" pitchFamily="18" charset="0"/>
              </a:rPr>
              <a:t>+ Việc làm của các bạn ấy đã đảm bảo an toàn chưa ?</a:t>
            </a:r>
          </a:p>
          <a:p>
            <a:endParaRPr lang="vi-VN"/>
          </a:p>
        </p:txBody>
      </p:sp>
      <p:sp>
        <p:nvSpPr>
          <p:cNvPr id="10" name="TextBox 9"/>
          <p:cNvSpPr txBox="1"/>
          <p:nvPr/>
        </p:nvSpPr>
        <p:spPr>
          <a:xfrm>
            <a:off x="914400" y="685800"/>
            <a:ext cx="7467600" cy="584775"/>
          </a:xfrm>
          <a:prstGeom prst="rect">
            <a:avLst/>
          </a:prstGeom>
          <a:noFill/>
        </p:spPr>
        <p:txBody>
          <a:bodyPr wrap="square" rtlCol="0">
            <a:spAutoFit/>
          </a:bodyPr>
          <a:lstStyle/>
          <a:p>
            <a:r>
              <a:rPr lang="en-US" sz="3200" b="1" u="sng">
                <a:latin typeface="Times New Roman" pitchFamily="18" charset="0"/>
                <a:cs typeface="Times New Roman" pitchFamily="18" charset="0"/>
              </a:rPr>
              <a:t>Khoa học</a:t>
            </a:r>
            <a:r>
              <a:rPr lang="en-US" sz="3200" b="1">
                <a:latin typeface="Times New Roman" pitchFamily="18" charset="0"/>
                <a:cs typeface="Times New Roman" pitchFamily="18" charset="0"/>
              </a:rPr>
              <a:t>: Phòng tránh </a:t>
            </a:r>
            <a:r>
              <a:rPr lang="en-US" sz="3200" b="1" u="sng">
                <a:solidFill>
                  <a:srgbClr val="FF0000"/>
                </a:solidFill>
                <a:latin typeface="Times New Roman" pitchFamily="18" charset="0"/>
                <a:cs typeface="Times New Roman" pitchFamily="18" charset="0"/>
              </a:rPr>
              <a:t>tai nạn đuối nước</a:t>
            </a:r>
            <a:endParaRPr lang="vi-VN" sz="3200"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7038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6858000" cy="738664"/>
          </a:xfrm>
          <a:prstGeom prst="rect">
            <a:avLst/>
          </a:prstGeom>
          <a:noFill/>
        </p:spPr>
        <p:txBody>
          <a:bodyPr wrap="square" rtlCol="0">
            <a:spAutoFit/>
          </a:bodyPr>
          <a:lstStyle/>
          <a:p>
            <a:pPr algn="ctr"/>
            <a:r>
              <a:rPr lang="en-US" sz="2400" b="1">
                <a:latin typeface="Times New Roman" pitchFamily="18" charset="0"/>
                <a:cs typeface="Times New Roman" pitchFamily="18" charset="0"/>
              </a:rPr>
              <a:t>Thứ sáu ngày 04 tháng 11 năm 2022</a:t>
            </a:r>
            <a:endParaRPr lang="vi-VN" sz="2400" b="1">
              <a:latin typeface="Times New Roman" pitchFamily="18" charset="0"/>
              <a:cs typeface="Times New Roman" pitchFamily="18" charset="0"/>
            </a:endParaRPr>
          </a:p>
          <a:p>
            <a:endParaRPr lang="vi-VN"/>
          </a:p>
        </p:txBody>
      </p:sp>
      <p:sp>
        <p:nvSpPr>
          <p:cNvPr id="3" name="TextBox 2"/>
          <p:cNvSpPr txBox="1"/>
          <p:nvPr/>
        </p:nvSpPr>
        <p:spPr>
          <a:xfrm>
            <a:off x="1752600" y="1143000"/>
            <a:ext cx="4572000" cy="861774"/>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Môn</a:t>
            </a:r>
            <a:r>
              <a:rPr lang="en-US" sz="3200" b="1">
                <a:latin typeface="Times New Roman" pitchFamily="18" charset="0"/>
                <a:cs typeface="Times New Roman" pitchFamily="18" charset="0"/>
              </a:rPr>
              <a:t>:  Khoa học</a:t>
            </a:r>
            <a:endParaRPr lang="vi-VN" sz="3200" b="1">
              <a:latin typeface="Times New Roman" pitchFamily="18" charset="0"/>
              <a:cs typeface="Times New Roman" pitchFamily="18" charset="0"/>
            </a:endParaRPr>
          </a:p>
          <a:p>
            <a:endParaRPr lang="vi-VN"/>
          </a:p>
        </p:txBody>
      </p:sp>
      <p:sp>
        <p:nvSpPr>
          <p:cNvPr id="4" name="TextBox 3"/>
          <p:cNvSpPr txBox="1"/>
          <p:nvPr/>
        </p:nvSpPr>
        <p:spPr>
          <a:xfrm>
            <a:off x="838200" y="2004774"/>
            <a:ext cx="7848600" cy="830997"/>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      Lớp chúng ta có em nào đã biết bơi ? Em tự tập hay ai tập bơi cho em ? Em tập bơi ở đâu ?</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7870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
            <a:ext cx="81343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8400" y="4572000"/>
            <a:ext cx="1981200" cy="1231106"/>
          </a:xfrm>
          <a:prstGeom prst="rect">
            <a:avLst/>
          </a:prstGeom>
          <a:noFill/>
        </p:spPr>
        <p:txBody>
          <a:bodyPr wrap="square" rtlCol="0">
            <a:spAutoFit/>
          </a:bodyPr>
          <a:lstStyle/>
          <a:p>
            <a:r>
              <a:rPr lang="en-US" sz="2800" b="1">
                <a:solidFill>
                  <a:srgbClr val="002060"/>
                </a:solidFill>
                <a:latin typeface="Times New Roman" pitchFamily="18" charset="0"/>
                <a:cs typeface="Times New Roman" pitchFamily="18" charset="0"/>
              </a:rPr>
              <a:t>Việc không nên làm</a:t>
            </a:r>
            <a:endParaRPr lang="vi-VN" sz="2800" b="1">
              <a:solidFill>
                <a:srgbClr val="002060"/>
              </a:solidFill>
              <a:latin typeface="Times New Roman" pitchFamily="18" charset="0"/>
              <a:cs typeface="Times New Roman" pitchFamily="18" charset="0"/>
            </a:endParaRPr>
          </a:p>
          <a:p>
            <a:endParaRPr lang="vi-VN"/>
          </a:p>
        </p:txBody>
      </p:sp>
    </p:spTree>
    <p:extLst>
      <p:ext uri="{BB962C8B-B14F-4D97-AF65-F5344CB8AC3E}">
        <p14:creationId xmlns:p14="http://schemas.microsoft.com/office/powerpoint/2010/main" val="205847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304800" y="1676400"/>
            <a:ext cx="8352790" cy="4647426"/>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nchor="t">
            <a:spAutoFit/>
            <a:scene3d>
              <a:camera prst="orthographicFront"/>
              <a:lightRig rig="threePt" dir="t"/>
            </a:scene3d>
          </a:bodyPr>
          <a:lstStyle/>
          <a:p>
            <a:pPr algn="just"/>
            <a:r>
              <a:rPr lang="en-US" sz="2800" b="1">
                <a:solidFill>
                  <a:schemeClr val="accent4"/>
                </a:solidFill>
                <a:effectLst>
                  <a:outerShdw blurRad="38100" dist="38100" dir="2700000" algn="tl">
                    <a:srgbClr val="000000">
                      <a:alpha val="43137"/>
                    </a:srgbClr>
                  </a:outerShdw>
                </a:effectLst>
                <a:sym typeface="+mn-ea"/>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Tuyệt đối không được tự ý một mình hoặc rủ bạn bè lội xuống ao, hồ, sông, suối, </a:t>
            </a:r>
            <a:r>
              <a:rPr lang="en-US" altLang="zh-C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hố bom</a:t>
            </a:r>
            <a:r>
              <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khi không có người lớn đi cùng.</a:t>
            </a:r>
          </a:p>
          <a:p>
            <a:pPr algn="just"/>
            <a:r>
              <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Chấp hành tốt những quy định khi tham gia các phương tiện giao thông đường thủy. </a:t>
            </a:r>
            <a:endPar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just"/>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-Nên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bơi hoặc tập bơi ở nơi có người và phương tiện cứu hộ. Trước khi bơi cần vận động</a:t>
            </a:r>
            <a:r>
              <a:rPr lang="en-US" sz="2400" b="1"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tránh bị chuột rút. Không được bơi quá lâu dễ bị </a:t>
            </a:r>
            <a:r>
              <a:rPr lang="en-US" sz="2400" b="1"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cảm </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lạnh, cần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tắm bằng </a:t>
            </a:r>
            <a:r>
              <a:rPr lang="en-US" sz="2400" b="1"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 </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sạch (nước giếng, nước máy) sau </a:t>
            </a:r>
            <a:r>
              <a:rPr lang="en-US" sz="2400" b="1"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khi </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bơi.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Không nên bơi khi người đang ra mồ hôi hay khi vừa ăn no hoặc khi đói để tránh tai nạn khi bơi hoặc tập </a:t>
            </a:r>
            <a:r>
              <a:rPr lang="en-US" sz="2400" b="1"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bơi</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p>
          <a:p>
            <a:pPr algn="just"/>
            <a:r>
              <a:rPr lang="en-US" altLang="zh-CN"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zh-C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Có ý thức giữ vệ sinh môi trường biển, bể bơi...</a:t>
            </a: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khi đến đó</a:t>
            </a:r>
            <a:r>
              <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zh-CN"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
        <p:nvSpPr>
          <p:cNvPr id="7" name="TextBox 6"/>
          <p:cNvSpPr txBox="1"/>
          <p:nvPr/>
        </p:nvSpPr>
        <p:spPr>
          <a:xfrm>
            <a:off x="1143000" y="858054"/>
            <a:ext cx="5867400" cy="461665"/>
          </a:xfrm>
          <a:prstGeom prst="rect">
            <a:avLst/>
          </a:prstGeom>
          <a:noFill/>
        </p:spPr>
        <p:txBody>
          <a:bodyPr wrap="square" rtlCol="0">
            <a:spAutoFit/>
          </a:bodyPr>
          <a:lstStyle/>
          <a:p>
            <a:r>
              <a:rPr lang="en-US"/>
              <a:t>* </a:t>
            </a:r>
            <a:r>
              <a:rPr lang="en-US" sz="2400" b="1">
                <a:solidFill>
                  <a:srgbClr val="7030A0"/>
                </a:solidFill>
                <a:latin typeface="Times New Roman" pitchFamily="18" charset="0"/>
                <a:cs typeface="Times New Roman" pitchFamily="18" charset="0"/>
              </a:rPr>
              <a:t>Những điều cần nhớ</a:t>
            </a:r>
            <a:r>
              <a:rPr lang="en-US"/>
              <a:t>:</a:t>
            </a:r>
            <a:endParaRPr lang="vi-VN"/>
          </a:p>
        </p:txBody>
      </p:sp>
      <p:sp>
        <p:nvSpPr>
          <p:cNvPr id="10" name="TextBox 9"/>
          <p:cNvSpPr txBox="1"/>
          <p:nvPr/>
        </p:nvSpPr>
        <p:spPr>
          <a:xfrm>
            <a:off x="1143000" y="381000"/>
            <a:ext cx="7315200" cy="954107"/>
          </a:xfrm>
          <a:prstGeom prst="rect">
            <a:avLst/>
          </a:prstGeom>
          <a:noFill/>
        </p:spPr>
        <p:txBody>
          <a:bodyPr wrap="square" rtlCol="0">
            <a:spAutoFit/>
          </a:bodyPr>
          <a:lstStyle/>
          <a:p>
            <a:r>
              <a:rPr lang="en-US" sz="2800" b="1" u="sng">
                <a:solidFill>
                  <a:srgbClr val="FF0000"/>
                </a:solidFill>
                <a:latin typeface="Times New Roman" pitchFamily="18" charset="0"/>
                <a:cs typeface="Times New Roman" pitchFamily="18" charset="0"/>
              </a:rPr>
              <a:t>Khoa học</a:t>
            </a:r>
            <a:r>
              <a:rPr lang="en-US" sz="2800" b="1">
                <a:solidFill>
                  <a:srgbClr val="0070C0"/>
                </a:solidFill>
                <a:latin typeface="Times New Roman" pitchFamily="18" charset="0"/>
                <a:cs typeface="Times New Roman" pitchFamily="18" charset="0"/>
              </a:rPr>
              <a:t>: Phòng tránh tai nạn đuối nước</a:t>
            </a:r>
            <a:endParaRPr lang="vi-VN" sz="2800" b="1">
              <a:solidFill>
                <a:srgbClr val="0070C0"/>
              </a:solidFill>
              <a:latin typeface="Times New Roman" pitchFamily="18" charset="0"/>
              <a:cs typeface="Times New Roman" pitchFamily="18" charset="0"/>
            </a:endParaRPr>
          </a:p>
          <a:p>
            <a:endParaRPr lang="vi-VN" sz="2800"/>
          </a:p>
        </p:txBody>
      </p:sp>
      <p:sp>
        <p:nvSpPr>
          <p:cNvPr id="11" name="TextBox 10"/>
          <p:cNvSpPr txBox="1"/>
          <p:nvPr/>
        </p:nvSpPr>
        <p:spPr>
          <a:xfrm>
            <a:off x="1828800" y="152400"/>
            <a:ext cx="5486400" cy="369332"/>
          </a:xfrm>
          <a:prstGeom prst="rect">
            <a:avLst/>
          </a:prstGeom>
          <a:noFill/>
        </p:spPr>
        <p:txBody>
          <a:bodyPr wrap="square" rtlCol="0">
            <a:spAutoFit/>
          </a:bodyPr>
          <a:lstStyle/>
          <a:p>
            <a:r>
              <a:rPr lang="en-US"/>
              <a:t> </a:t>
            </a:r>
            <a:r>
              <a:rPr lang="en-US" b="1">
                <a:latin typeface="Times New Roman" pitchFamily="18" charset="0"/>
                <a:cs typeface="Times New Roman" pitchFamily="18" charset="0"/>
              </a:rPr>
              <a:t>Thứ sáu ngày 04  tháng 11 năm 2022</a:t>
            </a:r>
            <a:endParaRPr lang="vi-VN"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l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152400"/>
            <a:ext cx="8001000" cy="923330"/>
          </a:xfrm>
          <a:prstGeom prst="rect">
            <a:avLst/>
          </a:prstGeom>
          <a:noFill/>
        </p:spPr>
        <p:txBody>
          <a:bodyPr wrap="square" rtlCol="0">
            <a:spAutoFit/>
          </a:bodyPr>
          <a:lstStyle/>
          <a:p>
            <a:pPr algn="ctr"/>
            <a:r>
              <a:rPr lang="en-US" b="1">
                <a:solidFill>
                  <a:srgbClr val="FF0000"/>
                </a:solidFill>
                <a:latin typeface="Times New Roman" pitchFamily="18" charset="0"/>
                <a:cs typeface="Times New Roman" pitchFamily="18" charset="0"/>
              </a:rPr>
              <a:t>LỚP 4A KÍNH CHÚC QUÝ THẦY GIÁO , CÔ GIÁO MẠNH KHỎE, VUI     VẺ,]HẠNH PHÚC THÀNH CÔNG TRONG CÔNG VIỆC VÀ SỰ NGHIỆP TRỒNG NGƯỜI</a:t>
            </a:r>
            <a:endParaRPr lang="vi-VN"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650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304800"/>
            <a:ext cx="7010400" cy="830997"/>
          </a:xfrm>
          <a:prstGeom prst="rect">
            <a:avLst/>
          </a:prstGeom>
          <a:noFill/>
        </p:spPr>
        <p:txBody>
          <a:bodyPr wrap="square" rtlCol="0">
            <a:spAutoFit/>
          </a:bodyPr>
          <a:lstStyle/>
          <a:p>
            <a:pPr algn="ctr"/>
            <a:r>
              <a:rPr lang="en-US" sz="2400" b="1">
                <a:latin typeface="Times New Roman" pitchFamily="18" charset="0"/>
                <a:cs typeface="Times New Roman" pitchFamily="18" charset="0"/>
              </a:rPr>
              <a:t>Thứ sáu ngày 04 tháng 11 năm 2022</a:t>
            </a:r>
            <a:endParaRPr lang="vi-VN" sz="2400" b="1">
              <a:latin typeface="Times New Roman" pitchFamily="18" charset="0"/>
              <a:cs typeface="Times New Roman" pitchFamily="18" charset="0"/>
            </a:endParaRPr>
          </a:p>
          <a:p>
            <a:endParaRPr lang="vi-VN" sz="2400"/>
          </a:p>
        </p:txBody>
      </p:sp>
      <p:sp>
        <p:nvSpPr>
          <p:cNvPr id="4" name="TextBox 3"/>
          <p:cNvSpPr txBox="1"/>
          <p:nvPr/>
        </p:nvSpPr>
        <p:spPr>
          <a:xfrm>
            <a:off x="2514600" y="990600"/>
            <a:ext cx="4038600" cy="861774"/>
          </a:xfrm>
          <a:prstGeom prst="rect">
            <a:avLst/>
          </a:prstGeom>
          <a:noFill/>
        </p:spPr>
        <p:txBody>
          <a:bodyPr wrap="square" rtlCol="0">
            <a:spAutoFit/>
          </a:bodyPr>
          <a:lstStyle/>
          <a:p>
            <a:r>
              <a:rPr lang="en-US" sz="3200" b="1" u="sng">
                <a:latin typeface="Times New Roman" pitchFamily="18" charset="0"/>
                <a:cs typeface="Times New Roman" pitchFamily="18" charset="0"/>
              </a:rPr>
              <a:t>Môn</a:t>
            </a:r>
            <a:r>
              <a:rPr lang="en-US" sz="3200" b="1">
                <a:latin typeface="Times New Roman" pitchFamily="18" charset="0"/>
                <a:cs typeface="Times New Roman" pitchFamily="18" charset="0"/>
              </a:rPr>
              <a:t>:  Khoa học</a:t>
            </a:r>
            <a:endParaRPr lang="vi-VN" sz="3200" b="1">
              <a:latin typeface="Times New Roman" pitchFamily="18" charset="0"/>
              <a:cs typeface="Times New Roman" pitchFamily="18" charset="0"/>
            </a:endParaRPr>
          </a:p>
          <a:p>
            <a:endParaRPr lang="vi-VN"/>
          </a:p>
        </p:txBody>
      </p:sp>
      <p:sp>
        <p:nvSpPr>
          <p:cNvPr id="5" name="TextBox 4"/>
          <p:cNvSpPr txBox="1"/>
          <p:nvPr/>
        </p:nvSpPr>
        <p:spPr>
          <a:xfrm>
            <a:off x="685800" y="2133600"/>
            <a:ext cx="7391400" cy="584775"/>
          </a:xfrm>
          <a:prstGeom prst="rect">
            <a:avLst/>
          </a:prstGeom>
          <a:noFill/>
        </p:spPr>
        <p:txBody>
          <a:bodyPr wrap="square" rtlCol="0">
            <a:spAutoFit/>
          </a:bodyPr>
          <a:lstStyle/>
          <a:p>
            <a:r>
              <a:rPr lang="en-US"/>
              <a:t> </a:t>
            </a:r>
            <a:r>
              <a:rPr lang="en-US" sz="3200" b="1" u="sng">
                <a:solidFill>
                  <a:srgbClr val="FF0000"/>
                </a:solidFill>
                <a:latin typeface="Times New Roman" pitchFamily="18" charset="0"/>
                <a:cs typeface="Times New Roman" pitchFamily="18" charset="0"/>
              </a:rPr>
              <a:t>Bài </a:t>
            </a:r>
            <a:r>
              <a:rPr lang="en-US" sz="3200" b="1">
                <a:solidFill>
                  <a:srgbClr val="FF0000"/>
                </a:solidFill>
                <a:latin typeface="Times New Roman" pitchFamily="18" charset="0"/>
                <a:cs typeface="Times New Roman" pitchFamily="18" charset="0"/>
              </a:rPr>
              <a:t>:  </a:t>
            </a:r>
            <a:r>
              <a:rPr lang="en-US" sz="3200" b="1">
                <a:solidFill>
                  <a:srgbClr val="0070C0"/>
                </a:solidFill>
                <a:latin typeface="Times New Roman" pitchFamily="18" charset="0"/>
                <a:cs typeface="Times New Roman" pitchFamily="18" charset="0"/>
              </a:rPr>
              <a:t>Phòng tránh </a:t>
            </a:r>
            <a:r>
              <a:rPr lang="en-US" sz="3200" b="1" u="sng">
                <a:solidFill>
                  <a:srgbClr val="FF0000"/>
                </a:solidFill>
                <a:latin typeface="Times New Roman" pitchFamily="18" charset="0"/>
                <a:cs typeface="Times New Roman" pitchFamily="18" charset="0"/>
              </a:rPr>
              <a:t>tai nạn đuối nước</a:t>
            </a:r>
            <a:endParaRPr lang="vi-VN" sz="3200"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95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152400"/>
            <a:ext cx="8835390" cy="56591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9052013182902"/>
          <p:cNvPicPr>
            <a:picLocks noGrp="1" noChangeAspect="1"/>
          </p:cNvPicPr>
          <p:nvPr>
            <p:ph/>
          </p:nvPr>
        </p:nvPicPr>
        <p:blipFill>
          <a:blip r:embed="rId2"/>
          <a:stretch>
            <a:fillRect/>
          </a:stretch>
        </p:blipFill>
        <p:spPr>
          <a:xfrm>
            <a:off x="724535" y="885190"/>
            <a:ext cx="7694930" cy="5771515"/>
          </a:xfrm>
          <a:prstGeom prst="rect">
            <a:avLst/>
          </a:prstGeom>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t-duo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943600" cy="398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81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0"/>
            <a:ext cx="9144000" cy="6057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3706348420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1445</Words>
  <Application>Microsoft Office PowerPoint</Application>
  <PresentationFormat>On-screen Show (4:3)</PresentationFormat>
  <Paragraphs>137</Paragraphs>
  <Slides>32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19 tháng 10 năm 2015</dc:title>
  <dc:creator>User</dc:creator>
  <cp:lastModifiedBy>Admin</cp:lastModifiedBy>
  <cp:revision>297</cp:revision>
  <dcterms:created xsi:type="dcterms:W3CDTF">2015-10-10T12:33:00Z</dcterms:created>
  <dcterms:modified xsi:type="dcterms:W3CDTF">2023-02-20T01:12:11Z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